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260" r:id="rId5"/>
    <p:sldId id="263" r:id="rId6"/>
    <p:sldId id="262" r:id="rId7"/>
    <p:sldId id="264" r:id="rId8"/>
    <p:sldId id="266" r:id="rId9"/>
    <p:sldId id="265" r:id="rId10"/>
    <p:sldId id="267" r:id="rId11"/>
    <p:sldId id="270" r:id="rId12"/>
    <p:sldId id="271" r:id="rId13"/>
    <p:sldId id="274" r:id="rId14"/>
    <p:sldId id="276" r:id="rId15"/>
    <p:sldId id="277" r:id="rId16"/>
    <p:sldId id="278" r:id="rId17"/>
    <p:sldId id="272" r:id="rId18"/>
    <p:sldId id="279" r:id="rId19"/>
    <p:sldId id="275" r:id="rId20"/>
    <p:sldId id="280" r:id="rId21"/>
    <p:sldId id="281" r:id="rId22"/>
    <p:sldId id="282" r:id="rId23"/>
    <p:sldId id="283" r:id="rId24"/>
    <p:sldId id="284" r:id="rId25"/>
    <p:sldId id="285" r:id="rId26"/>
    <p:sldId id="286" r:id="rId27"/>
    <p:sldId id="288" r:id="rId28"/>
    <p:sldId id="289" r:id="rId29"/>
    <p:sldId id="290"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429" autoAdjust="0"/>
  </p:normalViewPr>
  <p:slideViewPr>
    <p:cSldViewPr snapToGrid="0">
      <p:cViewPr varScale="1">
        <p:scale>
          <a:sx n="48" d="100"/>
          <a:sy n="48" d="100"/>
        </p:scale>
        <p:origin x="20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7217B7F-8AC8-4C00-BA13-51AB1FC152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DD0A13D-2CB8-44B8-959F-39D943F810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893C9E-AD71-4221-AF44-855CAF5A58DE}" type="datetimeFigureOut">
              <a:rPr lang="zh-TW" altLang="en-US" smtClean="0"/>
              <a:t>2021/12/22</a:t>
            </a:fld>
            <a:endParaRPr lang="zh-TW" altLang="en-US"/>
          </a:p>
        </p:txBody>
      </p:sp>
      <p:sp>
        <p:nvSpPr>
          <p:cNvPr id="4" name="頁尾版面配置區 3">
            <a:extLst>
              <a:ext uri="{FF2B5EF4-FFF2-40B4-BE49-F238E27FC236}">
                <a16:creationId xmlns:a16="http://schemas.microsoft.com/office/drawing/2014/main" id="{D15EB46E-601D-48D7-984F-241AB7FB27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A365054-9ACE-431C-AE1D-2281A72B10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5B2DC1-21F7-4F79-BEAA-77107B9EC436}" type="slidenum">
              <a:rPr lang="zh-TW" altLang="en-US" smtClean="0"/>
              <a:t>‹#›</a:t>
            </a:fld>
            <a:endParaRPr lang="zh-TW" altLang="en-US"/>
          </a:p>
        </p:txBody>
      </p:sp>
    </p:spTree>
    <p:extLst>
      <p:ext uri="{BB962C8B-B14F-4D97-AF65-F5344CB8AC3E}">
        <p14:creationId xmlns:p14="http://schemas.microsoft.com/office/powerpoint/2010/main" val="29517955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27C98-7F9D-46A5-833A-651A2D7A984E}" type="datetimeFigureOut">
              <a:rPr lang="zh-TW" altLang="en-US" smtClean="0"/>
              <a:t>2021/12/22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BB9E4-C3AB-44B9-AA0E-301EEE1F5CE4}" type="slidenum">
              <a:rPr lang="zh-TW" altLang="en-US" smtClean="0"/>
              <a:t>‹#›</a:t>
            </a:fld>
            <a:endParaRPr lang="zh-TW" altLang="en-US"/>
          </a:p>
        </p:txBody>
      </p:sp>
    </p:spTree>
    <p:extLst>
      <p:ext uri="{BB962C8B-B14F-4D97-AF65-F5344CB8AC3E}">
        <p14:creationId xmlns:p14="http://schemas.microsoft.com/office/powerpoint/2010/main" val="8138953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老師同學</a:t>
            </a:r>
            <a:r>
              <a:rPr lang="zh-TW" altLang="en-US" b="0" dirty="0"/>
              <a:t>大家好我是黃展皇</a:t>
            </a:r>
          </a:p>
          <a:p>
            <a:r>
              <a:rPr lang="zh-TW" altLang="en-US" b="0" dirty="0"/>
              <a:t>今天要講的題目是</a:t>
            </a:r>
            <a:r>
              <a:rPr lang="en-US" altLang="zh-TW" sz="1200" b="0" dirty="0">
                <a:latin typeface="微軟正黑體" panose="020B0604030504040204" pitchFamily="34" charset="-120"/>
                <a:ea typeface="微軟正黑體" panose="020B0604030504040204" pitchFamily="34" charset="-120"/>
              </a:rPr>
              <a:t>Precipitation Forecasting Using Doppler Radar Data, a Cloud Model with Adjoint,</a:t>
            </a:r>
            <a:r>
              <a:rPr lang="zh-TW" altLang="en-US" sz="1200" b="0" dirty="0">
                <a:latin typeface="微軟正黑體" panose="020B0604030504040204" pitchFamily="34" charset="-120"/>
                <a:ea typeface="微軟正黑體" panose="020B0604030504040204" pitchFamily="34" charset="-120"/>
              </a:rPr>
              <a:t> </a:t>
            </a:r>
            <a:r>
              <a:rPr lang="en-US" altLang="zh-TW" sz="1200" b="0" dirty="0">
                <a:latin typeface="微軟正黑體" panose="020B0604030504040204" pitchFamily="34" charset="-120"/>
                <a:ea typeface="微軟正黑體" panose="020B0604030504040204" pitchFamily="34" charset="-120"/>
              </a:rPr>
              <a:t>and the Weather Research and Forecasting Model:</a:t>
            </a:r>
            <a:r>
              <a:rPr lang="zh-TW" altLang="en-US" sz="1200" b="0" dirty="0">
                <a:latin typeface="微軟正黑體" panose="020B0604030504040204" pitchFamily="34" charset="-120"/>
                <a:ea typeface="微軟正黑體" panose="020B0604030504040204" pitchFamily="34" charset="-120"/>
              </a:rPr>
              <a:t> </a:t>
            </a:r>
            <a:r>
              <a:rPr lang="en-US" altLang="zh-TW" sz="1200" b="0" dirty="0">
                <a:latin typeface="微軟正黑體" panose="020B0604030504040204" pitchFamily="34" charset="-120"/>
                <a:ea typeface="微軟正黑體" panose="020B0604030504040204" pitchFamily="34" charset="-120"/>
              </a:rPr>
              <a:t>Real Case Studies during </a:t>
            </a:r>
            <a:r>
              <a:rPr lang="en-US" altLang="zh-TW" sz="1200" b="0" dirty="0" err="1">
                <a:latin typeface="微軟正黑體" panose="020B0604030504040204" pitchFamily="34" charset="-120"/>
                <a:ea typeface="微軟正黑體" panose="020B0604030504040204" pitchFamily="34" charset="-120"/>
              </a:rPr>
              <a:t>SoWMEX</a:t>
            </a:r>
            <a:r>
              <a:rPr lang="en-US" altLang="zh-TW" sz="1200" b="0" dirty="0">
                <a:latin typeface="微軟正黑體" panose="020B0604030504040204" pitchFamily="34" charset="-120"/>
                <a:ea typeface="微軟正黑體" panose="020B0604030504040204" pitchFamily="34" charset="-120"/>
              </a:rPr>
              <a:t> in Taiwan</a:t>
            </a:r>
            <a:endParaRPr lang="en-US" altLang="zh-TW" b="0" dirty="0"/>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a:t>
            </a:fld>
            <a:endParaRPr lang="zh-TW" altLang="en-US"/>
          </a:p>
        </p:txBody>
      </p:sp>
    </p:spTree>
    <p:extLst>
      <p:ext uri="{BB962C8B-B14F-4D97-AF65-F5344CB8AC3E}">
        <p14:creationId xmlns:p14="http://schemas.microsoft.com/office/powerpoint/2010/main" val="111889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在驗證的部分該研究會計算模型最低層也就是</a:t>
            </a:r>
            <a:r>
              <a:rPr lang="en-US" altLang="zh-TW" sz="1200" b="0" i="0" kern="1200" dirty="0">
                <a:solidFill>
                  <a:schemeClr val="tx1"/>
                </a:solidFill>
                <a:effectLst/>
                <a:latin typeface="+mn-lt"/>
                <a:ea typeface="+mn-ea"/>
                <a:cs typeface="+mn-cs"/>
              </a:rPr>
              <a:t>0.25km</a:t>
            </a:r>
            <a:r>
              <a:rPr lang="zh-TW" altLang="en-US" sz="1200" b="0" i="0" kern="1200" dirty="0">
                <a:solidFill>
                  <a:schemeClr val="tx1"/>
                </a:solidFill>
                <a:effectLst/>
                <a:latin typeface="+mn-lt"/>
                <a:ea typeface="+mn-ea"/>
                <a:cs typeface="+mn-cs"/>
              </a:rPr>
              <a:t>的瞬時降雨量大</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，其中</a:t>
            </a:r>
            <a:r>
              <a:rPr lang="en-US" altLang="zh-TW" sz="1200" b="0" i="0" kern="1200" dirty="0" err="1">
                <a:solidFill>
                  <a:schemeClr val="tx1"/>
                </a:solidFill>
                <a:effectLst/>
                <a:latin typeface="+mn-lt"/>
                <a:ea typeface="+mn-ea"/>
                <a:cs typeface="+mn-cs"/>
              </a:rPr>
              <a:t>qr</a:t>
            </a:r>
            <a:r>
              <a:rPr lang="zh-TW" altLang="en-US" sz="1200" b="0" i="0" kern="1200" dirty="0">
                <a:solidFill>
                  <a:schemeClr val="tx1"/>
                </a:solidFill>
                <a:effectLst/>
                <a:latin typeface="+mn-lt"/>
                <a:ea typeface="+mn-ea"/>
                <a:cs typeface="+mn-cs"/>
              </a:rPr>
              <a:t>是雨水混合比，</a:t>
            </a:r>
            <a:r>
              <a:rPr lang="en-US" altLang="zh-TW" sz="1200" b="0" i="0" kern="1200" dirty="0">
                <a:solidFill>
                  <a:schemeClr val="tx1"/>
                </a:solidFill>
                <a:effectLst/>
                <a:latin typeface="+mn-lt"/>
                <a:ea typeface="+mn-ea"/>
                <a:cs typeface="+mn-cs"/>
              </a:rPr>
              <a:t>zo a</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zo w</a:t>
            </a:r>
            <a:r>
              <a:rPr lang="zh-TW" altLang="en-US" sz="1200" b="0" i="0" kern="1200" dirty="0">
                <a:solidFill>
                  <a:schemeClr val="tx1"/>
                </a:solidFill>
                <a:effectLst/>
                <a:latin typeface="+mn-lt"/>
                <a:ea typeface="+mn-ea"/>
                <a:cs typeface="+mn-cs"/>
              </a:rPr>
              <a:t>則是空氣和水的密度，</a:t>
            </a:r>
            <a:r>
              <a:rPr lang="en-US" altLang="zh-TW" sz="1200" b="0" i="0" kern="1200" dirty="0">
                <a:solidFill>
                  <a:schemeClr val="tx1"/>
                </a:solidFill>
                <a:effectLst/>
                <a:latin typeface="+mn-lt"/>
                <a:ea typeface="+mn-ea"/>
                <a:cs typeface="+mn-cs"/>
              </a:rPr>
              <a:t>VT</a:t>
            </a:r>
            <a:r>
              <a:rPr lang="zh-TW" altLang="en-US" sz="1200" b="0" i="0" kern="1200" dirty="0">
                <a:solidFill>
                  <a:schemeClr val="tx1"/>
                </a:solidFill>
                <a:effectLst/>
                <a:latin typeface="+mn-lt"/>
                <a:ea typeface="+mn-ea"/>
                <a:cs typeface="+mn-cs"/>
              </a:rPr>
              <a:t>是終端速度，根據 </a:t>
            </a:r>
            <a:r>
              <a:rPr lang="en-US" altLang="zh-TW" sz="1200" b="0" i="0" kern="1200" dirty="0">
                <a:solidFill>
                  <a:schemeClr val="tx1"/>
                </a:solidFill>
                <a:effectLst/>
                <a:latin typeface="+mn-lt"/>
                <a:ea typeface="+mn-ea"/>
                <a:cs typeface="+mn-cs"/>
              </a:rPr>
              <a:t>Sun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Crook </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2001 </a:t>
            </a:r>
            <a:r>
              <a:rPr lang="zh-TW" altLang="en-US" sz="1200" b="0" i="0" kern="1200" dirty="0">
                <a:solidFill>
                  <a:schemeClr val="tx1"/>
                </a:solidFill>
                <a:effectLst/>
                <a:latin typeface="+mn-lt"/>
                <a:ea typeface="+mn-ea"/>
                <a:cs typeface="+mn-cs"/>
              </a:rPr>
              <a:t>的說法，</a:t>
            </a:r>
            <a:r>
              <a:rPr lang="en-US" altLang="zh-TW" sz="1200" b="0" i="0" kern="1200" dirty="0">
                <a:solidFill>
                  <a:schemeClr val="tx1"/>
                </a:solidFill>
                <a:effectLst/>
                <a:latin typeface="+mn-lt"/>
                <a:ea typeface="+mn-ea"/>
                <a:cs typeface="+mn-cs"/>
              </a:rPr>
              <a:t>VT </a:t>
            </a:r>
            <a:r>
              <a:rPr lang="zh-TW" altLang="en-US" sz="1200" b="0" i="0" kern="1200" dirty="0">
                <a:solidFill>
                  <a:schemeClr val="tx1"/>
                </a:solidFill>
                <a:effectLst/>
                <a:latin typeface="+mn-lt"/>
                <a:ea typeface="+mn-ea"/>
                <a:cs typeface="+mn-cs"/>
              </a:rPr>
              <a:t>也可以從雷達反射率 </a:t>
            </a:r>
            <a:r>
              <a:rPr lang="en-US" altLang="zh-TW" sz="1200" b="0" i="0" kern="1200" dirty="0">
                <a:solidFill>
                  <a:schemeClr val="tx1"/>
                </a:solidFill>
                <a:effectLst/>
                <a:latin typeface="+mn-lt"/>
                <a:ea typeface="+mn-ea"/>
                <a:cs typeface="+mn-cs"/>
              </a:rPr>
              <a:t>Z</a:t>
            </a:r>
            <a:r>
              <a:rPr lang="zh-TW" altLang="en-US" sz="1200" b="0" i="0" kern="1200" dirty="0">
                <a:solidFill>
                  <a:schemeClr val="tx1"/>
                </a:solidFill>
                <a:effectLst/>
                <a:latin typeface="+mn-lt"/>
                <a:ea typeface="+mn-ea"/>
                <a:cs typeface="+mn-cs"/>
              </a:rPr>
              <a:t> 進行估算，雷達真好用，歡迎加入雷達實驗室。並且再將瞬時降雨量大</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轉換成</a:t>
            </a:r>
            <a:r>
              <a:rPr lang="en-US" altLang="zh-TW" sz="1200" b="0" i="0" kern="1200" dirty="0">
                <a:solidFill>
                  <a:schemeClr val="tx1"/>
                </a:solidFill>
                <a:effectLst/>
                <a:latin typeface="+mn-lt"/>
                <a:ea typeface="+mn-ea"/>
                <a:cs typeface="+mn-cs"/>
              </a:rPr>
              <a:t>PRE</a:t>
            </a:r>
            <a:r>
              <a:rPr lang="zh-TW" altLang="en-US" sz="1200" b="0" i="0" kern="1200" dirty="0">
                <a:solidFill>
                  <a:schemeClr val="tx1"/>
                </a:solidFill>
                <a:effectLst/>
                <a:latin typeface="+mn-lt"/>
                <a:ea typeface="+mn-ea"/>
                <a:cs typeface="+mn-cs"/>
              </a:rPr>
              <a:t>，單位是</a:t>
            </a:r>
            <a:r>
              <a:rPr lang="en-US" altLang="zh-TW" sz="1200" b="0" i="0" kern="1200" dirty="0">
                <a:solidFill>
                  <a:schemeClr val="tx1"/>
                </a:solidFill>
                <a:effectLst/>
                <a:latin typeface="+mn-lt"/>
                <a:ea typeface="+mn-ea"/>
                <a:cs typeface="+mn-cs"/>
              </a:rPr>
              <a:t>mm per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delta T</a:t>
            </a:r>
            <a:r>
              <a:rPr lang="zh-TW" altLang="en-US" sz="1200" b="0" i="0" kern="1200" dirty="0">
                <a:solidFill>
                  <a:schemeClr val="tx1"/>
                </a:solidFill>
                <a:effectLst/>
                <a:latin typeface="+mn-lt"/>
                <a:ea typeface="+mn-ea"/>
                <a:cs typeface="+mn-cs"/>
              </a:rPr>
              <a:t>，在這邊我們知道</a:t>
            </a:r>
            <a:r>
              <a:rPr lang="en-US" altLang="zh-TW" sz="1200" b="0" i="0" kern="1200" dirty="0">
                <a:solidFill>
                  <a:schemeClr val="tx1"/>
                </a:solidFill>
                <a:effectLst/>
                <a:latin typeface="+mn-lt"/>
                <a:ea typeface="+mn-ea"/>
                <a:cs typeface="+mn-cs"/>
              </a:rPr>
              <a:t>delta T</a:t>
            </a:r>
            <a:r>
              <a:rPr lang="zh-TW" altLang="en-US" sz="1200" b="0" i="0" kern="1200" dirty="0">
                <a:solidFill>
                  <a:schemeClr val="tx1"/>
                </a:solidFill>
                <a:effectLst/>
                <a:latin typeface="+mn-lt"/>
                <a:ea typeface="+mn-ea"/>
                <a:cs typeface="+mn-cs"/>
              </a:rPr>
              <a:t>是兩小時。</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我們將得到的</a:t>
            </a:r>
            <a:r>
              <a:rPr lang="en-US" altLang="zh-TW" sz="1200" b="0" i="0" kern="1200" dirty="0">
                <a:solidFill>
                  <a:schemeClr val="tx1"/>
                </a:solidFill>
                <a:effectLst/>
                <a:latin typeface="+mn-lt"/>
                <a:ea typeface="+mn-ea"/>
                <a:cs typeface="+mn-cs"/>
              </a:rPr>
              <a:t>PRE</a:t>
            </a:r>
            <a:r>
              <a:rPr lang="zh-TW" altLang="en-US" sz="1200" b="0" i="0" kern="1200" dirty="0">
                <a:solidFill>
                  <a:schemeClr val="tx1"/>
                </a:solidFill>
                <a:effectLst/>
                <a:latin typeface="+mn-lt"/>
                <a:ea typeface="+mn-ea"/>
                <a:cs typeface="+mn-cs"/>
              </a:rPr>
              <a:t>跟右圖中的黑點是</a:t>
            </a:r>
            <a:r>
              <a:rPr lang="en-US" altLang="zh-TW" sz="1200" b="0" i="0" kern="1200" dirty="0">
                <a:solidFill>
                  <a:schemeClr val="tx1"/>
                </a:solidFill>
                <a:effectLst/>
                <a:latin typeface="+mn-lt"/>
                <a:ea typeface="+mn-ea"/>
                <a:cs typeface="+mn-cs"/>
              </a:rPr>
              <a:t>166</a:t>
            </a:r>
            <a:r>
              <a:rPr lang="zh-TW" altLang="en-US" sz="1200" b="0" i="0" kern="1200" dirty="0">
                <a:solidFill>
                  <a:schemeClr val="tx1"/>
                </a:solidFill>
                <a:effectLst/>
                <a:latin typeface="+mn-lt"/>
                <a:ea typeface="+mn-ea"/>
                <a:cs typeface="+mn-cs"/>
              </a:rPr>
              <a:t>個雨量計觀測進行比較，方法一樣是用</a:t>
            </a:r>
            <a:r>
              <a:rPr lang="en-US" altLang="zh-TW" sz="1200" b="0" i="0" u="none" strike="noStrike" kern="1200" baseline="0" dirty="0">
                <a:solidFill>
                  <a:schemeClr val="tx1"/>
                </a:solidFill>
                <a:latin typeface="+mn-lt"/>
                <a:ea typeface="+mn-ea"/>
                <a:cs typeface="+mn-cs"/>
              </a:rPr>
              <a:t>Barnes</a:t>
            </a:r>
            <a:r>
              <a:rPr lang="zh-TW" altLang="en-US" sz="1200" b="0" i="0" u="none" strike="noStrike" kern="1200" baseline="0" dirty="0">
                <a:solidFill>
                  <a:schemeClr val="tx1"/>
                </a:solidFill>
                <a:latin typeface="+mn-lt"/>
                <a:ea typeface="+mn-ea"/>
                <a:cs typeface="+mn-cs"/>
              </a:rPr>
              <a:t>內插</a:t>
            </a:r>
            <a:r>
              <a:rPr lang="zh-TW" altLang="en-US" sz="1200" b="0" i="0" kern="1200" dirty="0">
                <a:solidFill>
                  <a:schemeClr val="tx1"/>
                </a:solidFill>
                <a:effectLst/>
                <a:latin typeface="+mn-lt"/>
                <a:ea typeface="+mn-ea"/>
                <a:cs typeface="+mn-cs"/>
              </a:rPr>
              <a:t>預測降雨量到每個雨量計站點上，</a:t>
            </a:r>
            <a:r>
              <a:rPr lang="en-US" altLang="zh-TW" sz="1200" b="0" i="0" u="none" strike="noStrike" kern="1200" baseline="0" dirty="0">
                <a:solidFill>
                  <a:schemeClr val="tx1"/>
                </a:solidFill>
                <a:latin typeface="+mn-lt"/>
                <a:ea typeface="+mn-ea"/>
                <a:cs typeface="+mn-cs"/>
              </a:rPr>
              <a:t>Barnes</a:t>
            </a:r>
            <a:r>
              <a:rPr lang="zh-TW" altLang="en-US" sz="1200" b="0" i="0" u="none" strike="noStrike" kern="1200" baseline="0" dirty="0">
                <a:solidFill>
                  <a:schemeClr val="tx1"/>
                </a:solidFill>
                <a:latin typeface="+mn-lt"/>
                <a:ea typeface="+mn-ea"/>
                <a:cs typeface="+mn-cs"/>
              </a:rPr>
              <a:t>內插的參數</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大</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R</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從</a:t>
            </a:r>
            <a:r>
              <a:rPr lang="en-US" altLang="zh-TW" sz="1200" b="0" i="0" u="none" strike="noStrike" kern="1200" baseline="0" dirty="0">
                <a:solidFill>
                  <a:schemeClr val="tx1"/>
                </a:solidFill>
                <a:latin typeface="+mn-lt"/>
                <a:ea typeface="+mn-ea"/>
                <a:cs typeface="+mn-cs"/>
              </a:rPr>
              <a:t>200km</a:t>
            </a:r>
            <a:r>
              <a:rPr lang="zh-TW" altLang="en-US" sz="1200" b="0" i="0" u="none" strike="noStrike" kern="1200" baseline="0" dirty="0">
                <a:solidFill>
                  <a:schemeClr val="tx1"/>
                </a:solidFill>
                <a:latin typeface="+mn-lt"/>
                <a:ea typeface="+mn-ea"/>
                <a:cs typeface="+mn-cs"/>
              </a:rPr>
              <a:t>變成</a:t>
            </a:r>
            <a:r>
              <a:rPr lang="en-US" altLang="zh-TW" sz="1200" b="0" i="0" kern="1200" dirty="0">
                <a:solidFill>
                  <a:schemeClr val="tx1"/>
                </a:solidFill>
                <a:effectLst/>
                <a:latin typeface="+mn-lt"/>
                <a:ea typeface="+mn-ea"/>
                <a:cs typeface="+mn-cs"/>
              </a:rPr>
              <a:t>10km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Gamma</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從</a:t>
            </a:r>
            <a:r>
              <a:rPr lang="en-US" altLang="zh-TW" sz="1200" b="0" i="0" u="none" strike="noStrike" kern="1200" baseline="0" dirty="0">
                <a:solidFill>
                  <a:schemeClr val="tx1"/>
                </a:solidFill>
                <a:latin typeface="+mn-lt"/>
                <a:ea typeface="+mn-ea"/>
                <a:cs typeface="+mn-cs"/>
              </a:rPr>
              <a:t>0.66</a:t>
            </a:r>
            <a:r>
              <a:rPr lang="zh-TW" altLang="en-US" sz="1200" b="0" i="0" u="none" strike="noStrike" kern="1200" baseline="0" dirty="0">
                <a:solidFill>
                  <a:schemeClr val="tx1"/>
                </a:solidFill>
                <a:latin typeface="+mn-lt"/>
                <a:ea typeface="+mn-ea"/>
                <a:cs typeface="+mn-cs"/>
              </a:rPr>
              <a:t>變成</a:t>
            </a:r>
            <a:r>
              <a:rPr lang="en-US" altLang="zh-TW" sz="1200" b="0" i="0" u="none" strike="noStrike" kern="1200" baseline="0" dirty="0">
                <a:solidFill>
                  <a:schemeClr val="tx1"/>
                </a:solidFill>
                <a:latin typeface="+mn-lt"/>
                <a:ea typeface="+mn-ea"/>
                <a:cs typeface="+mn-cs"/>
              </a:rPr>
              <a:t>1</a:t>
            </a:r>
            <a:r>
              <a:rPr lang="zh-TW" altLang="en-US" sz="1200" b="0" i="0" u="none" strike="noStrike" kern="1200" baseline="0" dirty="0">
                <a:solidFill>
                  <a:schemeClr val="tx1"/>
                </a:solidFill>
                <a:latin typeface="+mn-lt"/>
                <a:ea typeface="+mn-ea"/>
                <a:cs typeface="+mn-cs"/>
              </a:rPr>
              <a:t>，參數上會有點不同</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10</a:t>
            </a:fld>
            <a:endParaRPr lang="zh-TW" altLang="en-US"/>
          </a:p>
        </p:txBody>
      </p:sp>
    </p:spTree>
    <p:extLst>
      <p:ext uri="{BB962C8B-B14F-4D97-AF65-F5344CB8AC3E}">
        <p14:creationId xmlns:p14="http://schemas.microsoft.com/office/powerpoint/2010/main" val="279296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接下來是比較預測與觀測的部分，</a:t>
            </a:r>
            <a:r>
              <a:rPr lang="en-US" altLang="zh-TW" sz="1200" b="0" i="0" kern="1200" dirty="0">
                <a:solidFill>
                  <a:schemeClr val="tx1"/>
                </a:solidFill>
                <a:effectLst/>
                <a:latin typeface="+mn-lt"/>
                <a:ea typeface="+mn-ea"/>
                <a:cs typeface="+mn-cs"/>
              </a:rPr>
              <a:t>Schaefer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Rogers </a:t>
            </a:r>
            <a:r>
              <a:rPr lang="zh-TW" altLang="en-US" sz="1200" b="0" i="0" kern="1200" dirty="0">
                <a:solidFill>
                  <a:schemeClr val="tx1"/>
                </a:solidFill>
                <a:effectLst/>
                <a:latin typeface="+mn-lt"/>
                <a:ea typeface="+mn-ea"/>
                <a:cs typeface="+mn-cs"/>
              </a:rPr>
              <a:t>等人於</a:t>
            </a:r>
            <a:r>
              <a:rPr lang="en-US" altLang="zh-TW" sz="1200" b="0" i="0" kern="1200" dirty="0">
                <a:solidFill>
                  <a:schemeClr val="tx1"/>
                </a:solidFill>
                <a:effectLst/>
                <a:latin typeface="+mn-lt"/>
                <a:ea typeface="+mn-ea"/>
                <a:cs typeface="+mn-cs"/>
              </a:rPr>
              <a:t>(1990) </a:t>
            </a:r>
            <a:r>
              <a:rPr lang="zh-TW" altLang="en-US" sz="1200" b="0" i="0" kern="1200" dirty="0">
                <a:solidFill>
                  <a:schemeClr val="tx1"/>
                </a:solidFill>
                <a:effectLst/>
                <a:latin typeface="+mn-lt"/>
                <a:ea typeface="+mn-ea"/>
                <a:cs typeface="+mn-cs"/>
              </a:rPr>
              <a:t>提出</a:t>
            </a:r>
            <a:r>
              <a:rPr lang="zh-TW" altLang="en-US" sz="1200" b="0" i="0" u="none" strike="noStrike" kern="1200" baseline="0" dirty="0">
                <a:solidFill>
                  <a:schemeClr val="tx1"/>
                </a:solidFill>
                <a:latin typeface="+mn-lt"/>
                <a:ea typeface="+mn-ea"/>
                <a:cs typeface="+mn-cs"/>
              </a:rPr>
              <a:t>公平預兆得分</a:t>
            </a:r>
            <a:r>
              <a:rPr lang="en-US" altLang="zh-TW" sz="1200" b="0" i="0" u="none" strike="noStrike" kern="1200" baseline="0" dirty="0">
                <a:solidFill>
                  <a:schemeClr val="tx1"/>
                </a:solidFill>
                <a:latin typeface="+mn-lt"/>
                <a:ea typeface="+mn-ea"/>
                <a:cs typeface="+mn-cs"/>
              </a:rPr>
              <a:t>(ETS)</a:t>
            </a:r>
            <a:r>
              <a:rPr lang="zh-TW" altLang="en-US" sz="1200" b="0" i="0" u="none" strike="noStrike" kern="1200" baseline="0" dirty="0">
                <a:solidFill>
                  <a:schemeClr val="tx1"/>
                </a:solidFill>
                <a:latin typeface="+mn-lt"/>
                <a:ea typeface="+mn-ea"/>
                <a:cs typeface="+mn-cs"/>
              </a:rPr>
              <a:t>做為</a:t>
            </a:r>
            <a:r>
              <a:rPr lang="en-US" altLang="zh-TW" sz="1200" b="0" i="0" kern="1200" dirty="0">
                <a:solidFill>
                  <a:schemeClr val="tx1"/>
                </a:solidFill>
                <a:effectLst/>
                <a:latin typeface="+mn-lt"/>
                <a:ea typeface="+mn-ea"/>
                <a:cs typeface="+mn-cs"/>
              </a:rPr>
              <a:t>QPF</a:t>
            </a:r>
            <a:r>
              <a:rPr lang="zh-TW" altLang="en-US" sz="1200" b="0" i="0" kern="1200" dirty="0">
                <a:solidFill>
                  <a:schemeClr val="tx1"/>
                </a:solidFill>
                <a:effectLst/>
                <a:latin typeface="+mn-lt"/>
                <a:ea typeface="+mn-ea"/>
                <a:cs typeface="+mn-cs"/>
              </a:rPr>
              <a:t>的定量比較，定義如圖</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H</a:t>
            </a:r>
            <a:r>
              <a:rPr lang="zh-TW" altLang="en-US" sz="1200" b="0" i="0" kern="1200" dirty="0">
                <a:solidFill>
                  <a:schemeClr val="tx1"/>
                </a:solidFill>
                <a:effectLst/>
                <a:latin typeface="+mn-lt"/>
                <a:ea typeface="+mn-ea"/>
                <a:cs typeface="+mn-cs"/>
              </a:rPr>
              <a:t>是高於某個閾值的正確預測點數量，</a:t>
            </a:r>
            <a:r>
              <a:rPr lang="en-US" altLang="zh-TW" sz="1200" b="0" i="0" kern="1200" dirty="0">
                <a:solidFill>
                  <a:schemeClr val="tx1"/>
                </a:solidFill>
                <a:effectLst/>
                <a:latin typeface="+mn-lt"/>
                <a:ea typeface="+mn-ea"/>
                <a:cs typeface="+mn-cs"/>
              </a:rPr>
              <a:t>F</a:t>
            </a:r>
            <a:r>
              <a:rPr lang="zh-TW" altLang="en-US" sz="1200" b="0" i="0" kern="1200" dirty="0">
                <a:solidFill>
                  <a:schemeClr val="tx1"/>
                </a:solidFill>
                <a:effectLst/>
                <a:latin typeface="+mn-lt"/>
                <a:ea typeface="+mn-ea"/>
                <a:cs typeface="+mn-cs"/>
              </a:rPr>
              <a:t>是高於閾值的預測點數量，</a:t>
            </a:r>
            <a:r>
              <a:rPr lang="en-US" altLang="zh-TW" sz="1200" b="0" i="0" kern="1200" dirty="0">
                <a:solidFill>
                  <a:schemeClr val="tx1"/>
                </a:solidFill>
                <a:effectLst/>
                <a:latin typeface="+mn-lt"/>
                <a:ea typeface="+mn-ea"/>
                <a:cs typeface="+mn-cs"/>
              </a:rPr>
              <a:t>O</a:t>
            </a:r>
            <a:r>
              <a:rPr lang="zh-TW" altLang="en-US" sz="1200" b="0" i="0" kern="1200" dirty="0">
                <a:solidFill>
                  <a:schemeClr val="tx1"/>
                </a:solidFill>
                <a:effectLst/>
                <a:latin typeface="+mn-lt"/>
                <a:ea typeface="+mn-ea"/>
                <a:cs typeface="+mn-cs"/>
              </a:rPr>
              <a:t>是高於閾值的觀測點數量，</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為隨便猜都能命中的次數，又可以寫成</a:t>
            </a:r>
            <a:r>
              <a:rPr lang="en-US" altLang="zh-TW" sz="1200" b="0" i="0" kern="1200" dirty="0">
                <a:solidFill>
                  <a:schemeClr val="tx1"/>
                </a:solidFill>
                <a:effectLst/>
                <a:latin typeface="+mn-lt"/>
                <a:ea typeface="+mn-ea"/>
                <a:cs typeface="+mn-cs"/>
              </a:rPr>
              <a:t>F</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N</a:t>
            </a:r>
            <a:r>
              <a:rPr lang="zh-TW" altLang="en-US" sz="1200" b="0" i="0" kern="1200" dirty="0">
                <a:solidFill>
                  <a:schemeClr val="tx1"/>
                </a:solidFill>
                <a:effectLst/>
                <a:latin typeface="+mn-lt"/>
                <a:ea typeface="+mn-ea"/>
                <a:cs typeface="+mn-cs"/>
              </a:rPr>
              <a:t>是有預測的總點數量</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EST</a:t>
            </a:r>
            <a:r>
              <a:rPr lang="zh-TW" altLang="en-US" sz="1200" b="0" i="0" kern="1200" dirty="0">
                <a:solidFill>
                  <a:schemeClr val="tx1"/>
                </a:solidFill>
                <a:effectLst/>
                <a:latin typeface="+mn-lt"/>
                <a:ea typeface="+mn-ea"/>
                <a:cs typeface="+mn-cs"/>
              </a:rPr>
              <a:t>可以評估一個模型超出隨機猜測的預測能力。如果 </a:t>
            </a:r>
            <a:r>
              <a:rPr lang="en-US" altLang="zh-TW" sz="1200" b="0" i="0" kern="1200" dirty="0">
                <a:solidFill>
                  <a:schemeClr val="tx1"/>
                </a:solidFill>
                <a:effectLst/>
                <a:latin typeface="+mn-lt"/>
                <a:ea typeface="+mn-ea"/>
                <a:cs typeface="+mn-cs"/>
              </a:rPr>
              <a:t>H =</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R </a:t>
            </a:r>
            <a:r>
              <a:rPr lang="zh-TW" altLang="en-US" sz="1200" b="0" i="0" kern="1200" dirty="0">
                <a:solidFill>
                  <a:schemeClr val="tx1"/>
                </a:solidFill>
                <a:effectLst/>
                <a:latin typeface="+mn-lt"/>
                <a:ea typeface="+mn-ea"/>
                <a:cs typeface="+mn-cs"/>
              </a:rPr>
              <a:t>相當於跟亂猜沒兩樣，</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會是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；而 </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代表完全沒有</a:t>
            </a:r>
            <a:r>
              <a:rPr lang="en-US" altLang="zh-TW" sz="1200" b="0" i="0" kern="1200" dirty="0">
                <a:solidFill>
                  <a:schemeClr val="tx1"/>
                </a:solidFill>
                <a:effectLst/>
                <a:latin typeface="+mn-lt"/>
                <a:ea typeface="+mn-ea"/>
                <a:cs typeface="+mn-cs"/>
              </a:rPr>
              <a:t>false alarm</a:t>
            </a:r>
            <a:r>
              <a:rPr lang="zh-TW" altLang="en-US" sz="1200" b="0" i="0" kern="1200" dirty="0">
                <a:solidFill>
                  <a:schemeClr val="tx1"/>
                </a:solidFill>
                <a:effectLst/>
                <a:latin typeface="+mn-lt"/>
                <a:ea typeface="+mn-ea"/>
                <a:cs typeface="+mn-cs"/>
              </a:rPr>
              <a:t>以及</a:t>
            </a:r>
            <a:r>
              <a:rPr lang="en-US" altLang="zh-TW" sz="1200" b="0" i="0" kern="1200" dirty="0">
                <a:solidFill>
                  <a:schemeClr val="tx1"/>
                </a:solidFill>
                <a:effectLst/>
                <a:latin typeface="+mn-lt"/>
                <a:ea typeface="+mn-ea"/>
                <a:cs typeface="+mn-cs"/>
              </a:rPr>
              <a:t>miss</a:t>
            </a:r>
            <a:r>
              <a:rPr lang="zh-TW" altLang="en-US" sz="1200" b="0" i="0" kern="1200" dirty="0">
                <a:solidFill>
                  <a:schemeClr val="tx1"/>
                </a:solidFill>
                <a:effectLst/>
                <a:latin typeface="+mn-lt"/>
                <a:ea typeface="+mn-ea"/>
                <a:cs typeface="+mn-cs"/>
              </a:rPr>
              <a:t>的情況，</a:t>
            </a:r>
            <a:r>
              <a:rPr lang="en-US" altLang="zh-TW" sz="1200" b="0" i="0" kern="1200" dirty="0">
                <a:solidFill>
                  <a:schemeClr val="tx1"/>
                </a:solidFill>
                <a:effectLst/>
                <a:latin typeface="+mn-lt"/>
                <a:ea typeface="+mn-ea"/>
                <a:cs typeface="+mn-cs"/>
              </a:rPr>
              <a:t>F</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O</a:t>
            </a:r>
            <a:r>
              <a:rPr lang="zh-TW" altLang="en-US" sz="1200" b="0" i="0" kern="1200" dirty="0">
                <a:solidFill>
                  <a:schemeClr val="tx1"/>
                </a:solidFill>
                <a:effectLst/>
                <a:latin typeface="+mn-lt"/>
                <a:ea typeface="+mn-ea"/>
                <a:cs typeface="+mn-cs"/>
              </a:rPr>
              <a:t>均為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就會是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另外我們還會用到均方根誤差</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以及空間相關係數</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P</a:t>
            </a:r>
            <a:r>
              <a:rPr lang="zh-TW" altLang="en-US" sz="1200" b="0" i="0" kern="1200" dirty="0">
                <a:solidFill>
                  <a:schemeClr val="tx1"/>
                </a:solidFill>
                <a:effectLst/>
                <a:latin typeface="+mn-lt"/>
                <a:ea typeface="+mn-ea"/>
                <a:cs typeface="+mn-cs"/>
              </a:rPr>
              <a:t>跟</a:t>
            </a:r>
            <a:r>
              <a:rPr lang="en-US" altLang="zh-TW" sz="1200" b="0" i="0" kern="1200" dirty="0">
                <a:solidFill>
                  <a:schemeClr val="tx1"/>
                </a:solidFill>
                <a:effectLst/>
                <a:latin typeface="+mn-lt"/>
                <a:ea typeface="+mn-ea"/>
                <a:cs typeface="+mn-cs"/>
              </a:rPr>
              <a:t>O</a:t>
            </a:r>
            <a:r>
              <a:rPr lang="zh-TW" altLang="en-US" sz="1200" b="0" i="0" kern="1200" dirty="0">
                <a:solidFill>
                  <a:schemeClr val="tx1"/>
                </a:solidFill>
                <a:effectLst/>
                <a:latin typeface="+mn-lt"/>
                <a:ea typeface="+mn-ea"/>
                <a:cs typeface="+mn-cs"/>
              </a:rPr>
              <a:t>分別代表預測與觀測，</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中的</a:t>
            </a:r>
            <a:r>
              <a:rPr lang="en-US" altLang="zh-TW" sz="1200" b="0" i="0"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則是網格總數，有個</a:t>
            </a:r>
            <a:r>
              <a:rPr lang="en-US" altLang="zh-TW" sz="1200" b="0" i="0" kern="1200" dirty="0">
                <a:solidFill>
                  <a:schemeClr val="tx1"/>
                </a:solidFill>
                <a:effectLst/>
                <a:latin typeface="+mn-lt"/>
                <a:ea typeface="+mn-ea"/>
                <a:cs typeface="+mn-cs"/>
              </a:rPr>
              <a:t>bar</a:t>
            </a:r>
            <a:r>
              <a:rPr lang="zh-TW" altLang="en-US" sz="1200" b="0" i="0" kern="1200" dirty="0">
                <a:solidFill>
                  <a:schemeClr val="tx1"/>
                </a:solidFill>
                <a:effectLst/>
                <a:latin typeface="+mn-lt"/>
                <a:ea typeface="+mn-ea"/>
                <a:cs typeface="+mn-cs"/>
              </a:rPr>
              <a:t>的變數則為空間上的平均。</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11</a:t>
            </a:fld>
            <a:endParaRPr lang="zh-TW" altLang="en-US"/>
          </a:p>
        </p:txBody>
      </p:sp>
    </p:spTree>
    <p:extLst>
      <p:ext uri="{BB962C8B-B14F-4D97-AF65-F5344CB8AC3E}">
        <p14:creationId xmlns:p14="http://schemas.microsoft.com/office/powerpoint/2010/main" val="399981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接著是敏感度實驗的部分，內文總共分成三個部分進行研究：</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第一個部分中準備了四種不一樣的背景場資料來源做實驗</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實驗</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是用四個探空與九個測站資料</a:t>
            </a:r>
            <a:r>
              <a:rPr lang="en-US" altLang="zh-TW" sz="1200" b="0" i="0" u="none" strike="noStrike" kern="1200" baseline="0" dirty="0">
                <a:solidFill>
                  <a:schemeClr val="tx1"/>
                </a:solidFill>
                <a:latin typeface="+mn-lt"/>
                <a:ea typeface="+mn-ea"/>
                <a:cs typeface="+mn-cs"/>
              </a:rPr>
              <a:t>Barnes</a:t>
            </a:r>
            <a:r>
              <a:rPr lang="zh-TW" altLang="en-US" sz="1200" b="0" i="0" u="none" strike="noStrike" kern="1200" baseline="0" dirty="0">
                <a:solidFill>
                  <a:schemeClr val="tx1"/>
                </a:solidFill>
                <a:latin typeface="+mn-lt"/>
                <a:ea typeface="+mn-ea"/>
                <a:cs typeface="+mn-cs"/>
              </a:rPr>
              <a:t>內插到</a:t>
            </a:r>
            <a:r>
              <a:rPr lang="zh-TW" altLang="en-US" sz="1200" b="0" i="0" kern="1200" dirty="0">
                <a:solidFill>
                  <a:schemeClr val="tx1"/>
                </a:solidFill>
                <a:effectLst/>
                <a:latin typeface="+mn-lt"/>
                <a:ea typeface="+mn-ea"/>
                <a:cs typeface="+mn-cs"/>
              </a:rPr>
              <a:t>模型網格點</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而實驗</a:t>
            </a:r>
            <a:r>
              <a:rPr lang="en-US" altLang="zh-TW" sz="1200" b="0" i="0" u="none" strike="noStrike" kern="1200" baseline="0" dirty="0">
                <a:solidFill>
                  <a:schemeClr val="tx1"/>
                </a:solidFill>
                <a:latin typeface="+mn-lt"/>
                <a:ea typeface="+mn-ea"/>
                <a:cs typeface="+mn-cs"/>
              </a:rPr>
              <a:t>NCEP</a:t>
            </a:r>
            <a:r>
              <a:rPr lang="zh-TW" altLang="en-US" sz="1200" b="0" i="0" u="none" strike="noStrike" kern="1200" baseline="0" dirty="0">
                <a:solidFill>
                  <a:schemeClr val="tx1"/>
                </a:solidFill>
                <a:effectLst/>
                <a:latin typeface="+mn-lt"/>
                <a:ea typeface="+mn-ea"/>
                <a:cs typeface="+mn-cs"/>
              </a:rPr>
              <a:t>與</a:t>
            </a:r>
            <a:r>
              <a:rPr lang="zh-TW" altLang="en-US" sz="1200" b="0" i="0" kern="1200" dirty="0">
                <a:solidFill>
                  <a:schemeClr val="tx1"/>
                </a:solidFill>
                <a:effectLst/>
                <a:latin typeface="+mn-lt"/>
                <a:ea typeface="+mn-ea"/>
                <a:cs typeface="+mn-cs"/>
              </a:rPr>
              <a:t>實驗</a:t>
            </a:r>
            <a:r>
              <a:rPr lang="en-US" altLang="zh-TW" sz="1200" b="0" i="0" u="none" strike="noStrike" kern="1200" baseline="0" dirty="0">
                <a:solidFill>
                  <a:schemeClr val="tx1"/>
                </a:solidFill>
                <a:latin typeface="+mn-lt"/>
                <a:ea typeface="+mn-ea"/>
                <a:cs typeface="+mn-cs"/>
              </a:rPr>
              <a:t>EC</a:t>
            </a:r>
            <a:r>
              <a:rPr lang="zh-TW" altLang="en-US" sz="1200" b="0" i="0" u="none" strike="noStrike" kern="1200" baseline="0" dirty="0">
                <a:solidFill>
                  <a:schemeClr val="tx1"/>
                </a:solidFill>
                <a:latin typeface="+mn-lt"/>
                <a:ea typeface="+mn-ea"/>
                <a:cs typeface="+mn-cs"/>
              </a:rPr>
              <a:t>分別用</a:t>
            </a:r>
            <a:r>
              <a:rPr lang="en-US" altLang="zh-TW" sz="1200" b="0" i="0" u="none" strike="noStrike" kern="1200" baseline="0" dirty="0">
                <a:solidFill>
                  <a:schemeClr val="tx1"/>
                </a:solidFill>
                <a:latin typeface="+mn-lt"/>
                <a:ea typeface="+mn-ea"/>
                <a:cs typeface="+mn-cs"/>
              </a:rPr>
              <a:t>NCEP</a:t>
            </a:r>
            <a:r>
              <a:rPr lang="zh-TW" altLang="en-US" sz="1200" b="0" i="0" u="none" strike="noStrike" kern="1200" baseline="0" dirty="0">
                <a:solidFill>
                  <a:schemeClr val="tx1"/>
                </a:solidFill>
                <a:latin typeface="+mn-lt"/>
                <a:ea typeface="+mn-ea"/>
                <a:cs typeface="+mn-cs"/>
              </a:rPr>
              <a:t>與</a:t>
            </a:r>
            <a:r>
              <a:rPr lang="en-US" altLang="zh-TW" sz="1200" b="0" i="0" u="none" strike="noStrike" kern="1200" baseline="0" dirty="0">
                <a:solidFill>
                  <a:schemeClr val="tx1"/>
                </a:solidFill>
                <a:latin typeface="+mn-lt"/>
                <a:ea typeface="+mn-ea"/>
                <a:cs typeface="+mn-cs"/>
              </a:rPr>
              <a:t>ECMWF</a:t>
            </a:r>
            <a:r>
              <a:rPr lang="zh-TW" altLang="en-US" sz="1200" b="0" i="0" u="none" strike="noStrike" kern="1200" baseline="0" dirty="0">
                <a:solidFill>
                  <a:schemeClr val="tx1"/>
                </a:solidFill>
                <a:latin typeface="+mn-lt"/>
                <a:ea typeface="+mn-ea"/>
                <a:cs typeface="+mn-cs"/>
              </a:rPr>
              <a:t>的再分析資料</a:t>
            </a:r>
            <a:r>
              <a:rPr lang="en-US" altLang="zh-TW" sz="1200" b="0" i="0" u="none" strike="noStrike" kern="1200" baseline="0" dirty="0">
                <a:solidFill>
                  <a:schemeClr val="tx1"/>
                </a:solidFill>
                <a:latin typeface="+mn-lt"/>
                <a:ea typeface="+mn-ea"/>
                <a:cs typeface="+mn-cs"/>
              </a:rPr>
              <a:t>Barnes</a:t>
            </a:r>
            <a:r>
              <a:rPr lang="zh-TW" altLang="en-US" sz="1200" b="0" i="0" u="none" strike="noStrike" kern="1200" baseline="0" dirty="0">
                <a:solidFill>
                  <a:schemeClr val="tx1"/>
                </a:solidFill>
                <a:latin typeface="+mn-lt"/>
                <a:ea typeface="+mn-ea"/>
                <a:cs typeface="+mn-cs"/>
              </a:rPr>
              <a:t>內插到</a:t>
            </a:r>
            <a:r>
              <a:rPr lang="zh-TW" altLang="en-US" sz="1200" b="0" i="0" kern="1200" dirty="0">
                <a:solidFill>
                  <a:schemeClr val="tx1"/>
                </a:solidFill>
                <a:effectLst/>
                <a:latin typeface="+mn-lt"/>
                <a:ea typeface="+mn-ea"/>
                <a:cs typeface="+mn-cs"/>
              </a:rPr>
              <a:t>模型網格點</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最後一個實驗</a:t>
            </a:r>
            <a:r>
              <a:rPr lang="en-US" altLang="zh-TW" sz="1200" b="0" i="0" u="none" strike="noStrike" kern="1200" baseline="0" dirty="0">
                <a:solidFill>
                  <a:schemeClr val="tx1"/>
                </a:solidFill>
                <a:latin typeface="+mn-lt"/>
                <a:ea typeface="+mn-ea"/>
                <a:cs typeface="+mn-cs"/>
              </a:rPr>
              <a:t>OBS_EC</a:t>
            </a:r>
            <a:r>
              <a:rPr lang="zh-TW" altLang="en-US" sz="1200" b="0" i="0" u="none" strike="noStrike" kern="1200" baseline="0" dirty="0">
                <a:solidFill>
                  <a:schemeClr val="tx1"/>
                </a:solidFill>
                <a:latin typeface="+mn-lt"/>
                <a:ea typeface="+mn-ea"/>
                <a:cs typeface="+mn-cs"/>
              </a:rPr>
              <a:t>則是結合</a:t>
            </a:r>
            <a:r>
              <a:rPr lang="en-US" altLang="zh-TW" sz="1200" b="0" i="0" u="none" strike="noStrike" kern="1200" baseline="0" dirty="0">
                <a:solidFill>
                  <a:schemeClr val="tx1"/>
                </a:solidFill>
                <a:latin typeface="+mn-lt"/>
                <a:ea typeface="+mn-ea"/>
                <a:cs typeface="+mn-cs"/>
              </a:rPr>
              <a:t>OBS</a:t>
            </a:r>
            <a:r>
              <a:rPr lang="zh-TW" altLang="en-US" sz="1200" b="0" i="0" u="none" strike="noStrike" kern="1200" baseline="0" dirty="0">
                <a:solidFill>
                  <a:schemeClr val="tx1"/>
                </a:solidFill>
                <a:latin typeface="+mn-lt"/>
                <a:ea typeface="+mn-ea"/>
                <a:cs typeface="+mn-cs"/>
              </a:rPr>
              <a:t>的資料</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EC</a:t>
            </a:r>
            <a:r>
              <a:rPr lang="zh-TW" altLang="en-US" sz="1200" b="0" i="0" kern="1200" dirty="0">
                <a:solidFill>
                  <a:schemeClr val="tx1"/>
                </a:solidFill>
                <a:effectLst/>
                <a:latin typeface="+mn-lt"/>
                <a:ea typeface="+mn-ea"/>
                <a:cs typeface="+mn-cs"/>
              </a:rPr>
              <a:t>的資料</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結果的部分四者雖然在強度與空間結構上有差異，但</a:t>
            </a:r>
            <a:r>
              <a:rPr lang="en-US" altLang="zh-TW" sz="1200" b="0" i="0" u="none" strike="noStrike" kern="1200" baseline="0" dirty="0">
                <a:solidFill>
                  <a:schemeClr val="tx1"/>
                </a:solidFill>
                <a:latin typeface="+mn-lt"/>
                <a:ea typeface="+mn-ea"/>
                <a:cs typeface="+mn-cs"/>
              </a:rPr>
              <a:t>VDRAS</a:t>
            </a:r>
            <a:r>
              <a:rPr lang="zh-TW" altLang="en-US" sz="1200" b="0" i="0" u="none" strike="noStrike" kern="1200" baseline="0" dirty="0">
                <a:solidFill>
                  <a:schemeClr val="tx1"/>
                </a:solidFill>
                <a:latin typeface="+mn-lt"/>
                <a:ea typeface="+mn-ea"/>
                <a:cs typeface="+mn-cs"/>
              </a:rPr>
              <a:t>反演出的動力熱力特徵</a:t>
            </a:r>
            <a:r>
              <a:rPr lang="zh-TW" altLang="en-US" sz="1200" b="0" i="0" kern="1200" dirty="0">
                <a:solidFill>
                  <a:schemeClr val="tx1"/>
                </a:solidFill>
                <a:effectLst/>
                <a:latin typeface="+mn-lt"/>
                <a:ea typeface="+mn-ea"/>
                <a:cs typeface="+mn-cs"/>
              </a:rPr>
              <a:t>差不多，所以我們只拿</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的實驗出來講即可</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12</a:t>
            </a:fld>
            <a:endParaRPr lang="zh-TW" altLang="en-US"/>
          </a:p>
        </p:txBody>
      </p:sp>
    </p:spTree>
    <p:extLst>
      <p:ext uri="{BB962C8B-B14F-4D97-AF65-F5344CB8AC3E}">
        <p14:creationId xmlns:p14="http://schemas.microsoft.com/office/powerpoint/2010/main" val="252922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左圖是</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1154 UTC </a:t>
            </a:r>
            <a:r>
              <a:rPr lang="zh-TW" altLang="en-US" sz="1200" b="0" i="0" kern="1200" dirty="0">
                <a:solidFill>
                  <a:schemeClr val="tx1"/>
                </a:solidFill>
                <a:effectLst/>
                <a:latin typeface="+mn-lt"/>
                <a:ea typeface="+mn-ea"/>
                <a:cs typeface="+mn-cs"/>
              </a:rPr>
              <a:t>處反演的最大雷達反射率場，右圖是實際的觀測場，可以看到反演結果與觀察結果很一致，四個觀測到的對流系統</a:t>
            </a:r>
            <a:r>
              <a:rPr lang="en-US" altLang="zh-TW" sz="1200" b="0" i="0" kern="1200" dirty="0">
                <a:solidFill>
                  <a:schemeClr val="tx1"/>
                </a:solidFill>
                <a:effectLst/>
                <a:latin typeface="+mn-lt"/>
                <a:ea typeface="+mn-ea"/>
                <a:cs typeface="+mn-cs"/>
              </a:rPr>
              <a:t>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都成功重建。</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但是對流系統 </a:t>
            </a:r>
            <a:r>
              <a:rPr lang="en-US" altLang="zh-TW" sz="1200" b="0" i="0" kern="1200" dirty="0">
                <a:solidFill>
                  <a:schemeClr val="tx1"/>
                </a:solidFill>
                <a:effectLst/>
                <a:latin typeface="+mn-lt"/>
                <a:ea typeface="+mn-ea"/>
                <a:cs typeface="+mn-cs"/>
              </a:rPr>
              <a:t>A </a:t>
            </a:r>
            <a:r>
              <a:rPr lang="zh-TW" altLang="en-US" sz="1200" b="0" i="0" kern="1200" dirty="0">
                <a:solidFill>
                  <a:schemeClr val="tx1"/>
                </a:solidFill>
                <a:effectLst/>
                <a:latin typeface="+mn-lt"/>
                <a:ea typeface="+mn-ea"/>
                <a:cs typeface="+mn-cs"/>
              </a:rPr>
              <a:t>較西的部分沒有被反演出來，那這是因為該區的雷達反射實際上是由非都卜勒模式下用低仰角低</a:t>
            </a:r>
            <a:r>
              <a:rPr lang="en-US" altLang="zh-TW" sz="1200" b="0" i="0" kern="1200" dirty="0">
                <a:solidFill>
                  <a:schemeClr val="tx1"/>
                </a:solidFill>
                <a:effectLst/>
                <a:latin typeface="+mn-lt"/>
                <a:ea typeface="+mn-ea"/>
                <a:cs typeface="+mn-cs"/>
              </a:rPr>
              <a:t>PRF</a:t>
            </a:r>
            <a:r>
              <a:rPr lang="en-US" altLang="zh-TW" sz="1200" b="0" i="0" strike="sngStrike" kern="1200" dirty="0">
                <a:solidFill>
                  <a:schemeClr val="tx1"/>
                </a:solidFill>
                <a:effectLst/>
                <a:latin typeface="+mn-lt"/>
                <a:ea typeface="+mn-ea"/>
                <a:cs typeface="+mn-cs"/>
              </a:rPr>
              <a:t>(</a:t>
            </a:r>
            <a:r>
              <a:rPr lang="zh-TW" altLang="en-US" sz="1200" b="0" i="0" strike="sngStrike" kern="1200" dirty="0">
                <a:solidFill>
                  <a:schemeClr val="tx1"/>
                </a:solidFill>
                <a:effectLst/>
                <a:latin typeface="+mn-lt"/>
                <a:ea typeface="+mn-ea"/>
                <a:cs typeface="+mn-cs"/>
              </a:rPr>
              <a:t>脈衝重複頻率</a:t>
            </a:r>
            <a:r>
              <a:rPr lang="en-US" altLang="zh-TW" sz="1200" b="0" i="0" strike="sngStrike" kern="1200" dirty="0">
                <a:solidFill>
                  <a:schemeClr val="tx1"/>
                </a:solidFill>
                <a:effectLst/>
                <a:latin typeface="+mn-lt"/>
                <a:ea typeface="+mn-ea"/>
                <a:cs typeface="+mn-cs"/>
              </a:rPr>
              <a:t>)</a:t>
            </a:r>
            <a:r>
              <a:rPr lang="zh-TW" altLang="en-US" sz="1200" b="0" i="0" strike="noStrike" kern="1200" dirty="0">
                <a:solidFill>
                  <a:schemeClr val="tx1"/>
                </a:solidFill>
                <a:effectLst/>
                <a:latin typeface="+mn-lt"/>
                <a:ea typeface="+mn-ea"/>
                <a:cs typeface="+mn-cs"/>
              </a:rPr>
              <a:t>觀測</a:t>
            </a:r>
            <a:r>
              <a:rPr lang="zh-TW" altLang="en-US" sz="1200" b="0" i="0" kern="1200" dirty="0">
                <a:solidFill>
                  <a:schemeClr val="tx1"/>
                </a:solidFill>
                <a:effectLst/>
                <a:latin typeface="+mn-lt"/>
                <a:ea typeface="+mn-ea"/>
                <a:cs typeface="+mn-cs"/>
              </a:rPr>
              <a:t>到的，徑向風實際上不能用，所以只有足夠靠近雷達的資料能被同化到 </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另外根據沒有附圖的雷達資料同化前後的風場和輻合場也可以發現，在同化之前分析場只有綜觀尺度的資訊，然而同化雷達資料後</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產生的輻合場開始會呈現更詳細的小尺度特徵，量級也增加了約</a:t>
            </a:r>
            <a:r>
              <a:rPr lang="en-US" altLang="zh-TW" sz="1200" b="0" i="0" kern="1200" dirty="0">
                <a:solidFill>
                  <a:schemeClr val="tx1"/>
                </a:solidFill>
                <a:effectLst/>
                <a:latin typeface="+mn-lt"/>
                <a:ea typeface="+mn-ea"/>
                <a:cs typeface="+mn-cs"/>
              </a:rPr>
              <a:t>10~100</a:t>
            </a:r>
            <a:r>
              <a:rPr lang="zh-TW" altLang="en-US" sz="1200" b="0" i="0" kern="1200" dirty="0">
                <a:solidFill>
                  <a:schemeClr val="tx1"/>
                </a:solidFill>
                <a:effectLst/>
                <a:latin typeface="+mn-lt"/>
                <a:ea typeface="+mn-ea"/>
                <a:cs typeface="+mn-cs"/>
              </a:rPr>
              <a:t>倍</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13</a:t>
            </a:fld>
            <a:endParaRPr lang="zh-TW" altLang="en-US"/>
          </a:p>
        </p:txBody>
      </p:sp>
    </p:spTree>
    <p:extLst>
      <p:ext uri="{BB962C8B-B14F-4D97-AF65-F5344CB8AC3E}">
        <p14:creationId xmlns:p14="http://schemas.microsoft.com/office/powerpoint/2010/main" val="131183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這邊左圖是系統</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1.25 km</a:t>
            </a:r>
            <a:r>
              <a:rPr lang="zh-TW" altLang="en-US" sz="1200" b="0" i="0" kern="1200" dirty="0">
                <a:solidFill>
                  <a:schemeClr val="tx1"/>
                </a:solidFill>
                <a:effectLst/>
                <a:latin typeface="+mn-lt"/>
                <a:ea typeface="+mn-ea"/>
                <a:cs typeface="+mn-cs"/>
              </a:rPr>
              <a:t>高反演出的雷達反射率和垂直速度，等值線是垂直速度，右圖則是</a:t>
            </a:r>
            <a:r>
              <a:rPr lang="en-US" altLang="zh-TW" sz="1200" b="0" i="0" kern="1200" dirty="0">
                <a:solidFill>
                  <a:schemeClr val="tx1"/>
                </a:solidFill>
                <a:effectLst/>
                <a:latin typeface="+mn-lt"/>
                <a:ea typeface="+mn-ea"/>
                <a:cs typeface="+mn-cs"/>
              </a:rPr>
              <a:t>0.25 km</a:t>
            </a:r>
            <a:r>
              <a:rPr lang="zh-TW" altLang="en-US" sz="1200" b="0" i="0" kern="1200" dirty="0">
                <a:solidFill>
                  <a:schemeClr val="tx1"/>
                </a:solidFill>
                <a:effectLst/>
                <a:latin typeface="+mn-lt"/>
                <a:ea typeface="+mn-ea"/>
                <a:cs typeface="+mn-cs"/>
              </a:rPr>
              <a:t>較低層的水平風和輻合場。可以看出，反射率強的區域基本上都有低層的輻合，在對流往東南的運動方向前面有明顯的向上運動和低層輻合場，</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也就是這邊紅圈處，前面的輻合可以引發新的對流胞生長並使對流線繼續向東南移動。</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而值得注意的是右圖中可以看到，沿著局部地形有一條狹長的輻合帶，</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如紅色橢圓圈處這邊，這種輻合被認為是山脈阻擋了西南氣流而引起的輻合，這個現象表示雖然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是在平坦表面上製定的，但反演到的運動場仍然可以反映地形影響，內文中有推測應該是由於西南氣流的減速這項資訊含括在觀測到的徑向風中，因此雷達資料經過</a:t>
            </a:r>
            <a:r>
              <a:rPr lang="en-US" altLang="zh-TW" sz="1200" b="0" i="0" kern="1200" dirty="0">
                <a:solidFill>
                  <a:schemeClr val="tx1"/>
                </a:solidFill>
                <a:effectLst/>
                <a:latin typeface="+mn-lt"/>
                <a:ea typeface="+mn-ea"/>
                <a:cs typeface="+mn-cs"/>
              </a:rPr>
              <a:t>4DVAR</a:t>
            </a:r>
            <a:r>
              <a:rPr lang="zh-TW" altLang="en-US" sz="1200" b="0" i="0" kern="1200" dirty="0">
                <a:solidFill>
                  <a:schemeClr val="tx1"/>
                </a:solidFill>
                <a:effectLst/>
                <a:latin typeface="+mn-lt"/>
                <a:ea typeface="+mn-ea"/>
                <a:cs typeface="+mn-cs"/>
              </a:rPr>
              <a:t>同化進</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後就可以表示山脈的地形效應。</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14</a:t>
            </a:fld>
            <a:endParaRPr lang="zh-TW" altLang="en-US"/>
          </a:p>
        </p:txBody>
      </p:sp>
    </p:spTree>
    <p:extLst>
      <p:ext uri="{BB962C8B-B14F-4D97-AF65-F5344CB8AC3E}">
        <p14:creationId xmlns:p14="http://schemas.microsoft.com/office/powerpoint/2010/main" val="1584481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而為了驗證風場的準確性，左圖分別是</a:t>
            </a:r>
            <a:r>
              <a:rPr lang="en-US" altLang="zh-TW" sz="1200" b="0" i="0" kern="1200" dirty="0">
                <a:solidFill>
                  <a:schemeClr val="tx1"/>
                </a:solidFill>
                <a:effectLst/>
                <a:latin typeface="+mn-lt"/>
                <a:ea typeface="+mn-ea"/>
                <a:cs typeface="+mn-cs"/>
              </a:rPr>
              <a:t>u, v</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UTC</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1154 </a:t>
            </a:r>
            <a:r>
              <a:rPr lang="zh-TW" altLang="en-US" sz="1200" b="0" i="0" kern="1200" dirty="0">
                <a:solidFill>
                  <a:schemeClr val="tx1"/>
                </a:solidFill>
                <a:effectLst/>
                <a:latin typeface="+mn-lt"/>
                <a:ea typeface="+mn-ea"/>
                <a:cs typeface="+mn-cs"/>
              </a:rPr>
              <a:t>時</a:t>
            </a:r>
            <a:r>
              <a:rPr lang="en-US" altLang="zh-TW" sz="1200" b="0" i="0" kern="1200" dirty="0">
                <a:solidFill>
                  <a:schemeClr val="tx1"/>
                </a:solidFill>
                <a:effectLst/>
                <a:latin typeface="+mn-lt"/>
                <a:ea typeface="+mn-ea"/>
                <a:cs typeface="+mn-cs"/>
              </a:rPr>
              <a:t>VDARS</a:t>
            </a:r>
            <a:r>
              <a:rPr lang="zh-TW" altLang="en-US" sz="1200" b="0" i="0" kern="1200" dirty="0">
                <a:solidFill>
                  <a:schemeClr val="tx1"/>
                </a:solidFill>
                <a:effectLst/>
                <a:latin typeface="+mn-lt"/>
                <a:ea typeface="+mn-ea"/>
                <a:cs typeface="+mn-cs"/>
              </a:rPr>
              <a:t>預測風與屏東測站的探空風的比較，實線是</a:t>
            </a:r>
            <a:r>
              <a:rPr lang="en-US" altLang="zh-TW" sz="1200" b="0" i="0" kern="1200" dirty="0">
                <a:solidFill>
                  <a:schemeClr val="tx1"/>
                </a:solidFill>
                <a:effectLst/>
                <a:latin typeface="+mn-lt"/>
                <a:ea typeface="+mn-ea"/>
                <a:cs typeface="+mn-cs"/>
              </a:rPr>
              <a:t>VDARS</a:t>
            </a:r>
            <a:r>
              <a:rPr lang="zh-TW" altLang="en-US" sz="1200" b="0" i="0" kern="1200" dirty="0">
                <a:solidFill>
                  <a:schemeClr val="tx1"/>
                </a:solidFill>
                <a:effectLst/>
                <a:latin typeface="+mn-lt"/>
                <a:ea typeface="+mn-ea"/>
                <a:cs typeface="+mn-cs"/>
              </a:rPr>
              <a:t>，要注意屏東測站的探空資料並沒有用在同化過程中，因此是獨立的資料可以進行驗證。我們可以看到模型和探空的風垂直結構上有一致性，尤其是在 </a:t>
            </a:r>
            <a:r>
              <a:rPr lang="en-US" altLang="zh-TW" sz="1200" b="0" i="0" kern="1200" dirty="0">
                <a:solidFill>
                  <a:schemeClr val="tx1"/>
                </a:solidFill>
                <a:effectLst/>
                <a:latin typeface="+mn-lt"/>
                <a:ea typeface="+mn-ea"/>
                <a:cs typeface="+mn-cs"/>
              </a:rPr>
              <a:t>5 km </a:t>
            </a:r>
            <a:r>
              <a:rPr lang="zh-TW" altLang="en-US" sz="1200" b="0" i="0" kern="1200" dirty="0">
                <a:solidFill>
                  <a:schemeClr val="tx1"/>
                </a:solidFill>
                <a:effectLst/>
                <a:latin typeface="+mn-lt"/>
                <a:ea typeface="+mn-ea"/>
                <a:cs typeface="+mn-cs"/>
              </a:rPr>
              <a:t>以下，發生在高層的較大誤差可以歸咎於屏東測站探空的漂移。</a:t>
            </a:r>
            <a:r>
              <a:rPr lang="en-US" altLang="zh-TW" sz="1200" b="0" i="0" kern="1200" dirty="0">
                <a:solidFill>
                  <a:schemeClr val="tx1"/>
                </a:solidFill>
                <a:effectLst/>
                <a:latin typeface="+mn-lt"/>
                <a:ea typeface="+mn-ea"/>
                <a:cs typeface="+mn-cs"/>
              </a:rPr>
              <a:t>u</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v </a:t>
            </a:r>
            <a:r>
              <a:rPr lang="zh-TW" altLang="en-US" sz="1200" b="0" i="0" kern="1200" dirty="0">
                <a:solidFill>
                  <a:schemeClr val="tx1"/>
                </a:solidFill>
                <a:effectLst/>
                <a:latin typeface="+mn-lt"/>
                <a:ea typeface="+mn-ea"/>
                <a:cs typeface="+mn-cs"/>
              </a:rPr>
              <a:t>風的 </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分別為 </a:t>
            </a:r>
            <a:r>
              <a:rPr lang="en-US" altLang="zh-TW" sz="1200" b="0" i="0" kern="1200" dirty="0">
                <a:solidFill>
                  <a:schemeClr val="tx1"/>
                </a:solidFill>
                <a:effectLst/>
                <a:latin typeface="+mn-lt"/>
                <a:ea typeface="+mn-ea"/>
                <a:cs typeface="+mn-cs"/>
              </a:rPr>
              <a:t>2.96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3.82 m/s</a:t>
            </a:r>
            <a:r>
              <a:rPr lang="zh-TW" altLang="en-US" sz="1200" b="0" i="0" kern="1200" dirty="0">
                <a:solidFill>
                  <a:schemeClr val="tx1"/>
                </a:solidFill>
                <a:effectLst/>
                <a:latin typeface="+mn-lt"/>
                <a:ea typeface="+mn-ea"/>
                <a:cs typeface="+mn-cs"/>
              </a:rPr>
              <a:t>，這些誤差與 </a:t>
            </a:r>
            <a:r>
              <a:rPr lang="en-US" altLang="zh-TW" sz="1200" b="0" i="0" kern="1200" dirty="0">
                <a:solidFill>
                  <a:schemeClr val="tx1"/>
                </a:solidFill>
                <a:effectLst/>
                <a:latin typeface="+mn-lt"/>
                <a:ea typeface="+mn-ea"/>
                <a:cs typeface="+mn-cs"/>
              </a:rPr>
              <a:t>Sun</a:t>
            </a:r>
            <a:r>
              <a:rPr lang="zh-TW" altLang="en-US" sz="1200" b="0" i="0" kern="1200" dirty="0">
                <a:solidFill>
                  <a:schemeClr val="tx1"/>
                </a:solidFill>
                <a:effectLst/>
                <a:latin typeface="+mn-lt"/>
                <a:ea typeface="+mn-ea"/>
                <a:cs typeface="+mn-cs"/>
              </a:rPr>
              <a:t> 等人於</a:t>
            </a:r>
            <a:r>
              <a:rPr lang="en-US" altLang="zh-TW" sz="1200" b="0" i="0" kern="1200" dirty="0">
                <a:solidFill>
                  <a:schemeClr val="tx1"/>
                </a:solidFill>
                <a:effectLst/>
                <a:latin typeface="+mn-lt"/>
                <a:ea typeface="+mn-ea"/>
                <a:cs typeface="+mn-cs"/>
              </a:rPr>
              <a:t>2010</a:t>
            </a:r>
            <a:r>
              <a:rPr lang="zh-TW" altLang="en-US" sz="1200" b="0" i="0" kern="1200" dirty="0">
                <a:solidFill>
                  <a:schemeClr val="tx1"/>
                </a:solidFill>
                <a:effectLst/>
                <a:latin typeface="+mn-lt"/>
                <a:ea typeface="+mn-ea"/>
                <a:cs typeface="+mn-cs"/>
              </a:rPr>
              <a:t>的報告的值差不多。</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右圖則是 </a:t>
            </a:r>
            <a:r>
              <a:rPr lang="en-US" altLang="zh-TW" sz="1200" b="0" i="0" kern="1200" dirty="0">
                <a:solidFill>
                  <a:schemeClr val="tx1"/>
                </a:solidFill>
                <a:effectLst/>
                <a:latin typeface="+mn-lt"/>
                <a:ea typeface="+mn-ea"/>
                <a:cs typeface="+mn-cs"/>
              </a:rPr>
              <a:t>0.25km</a:t>
            </a:r>
            <a:r>
              <a:rPr lang="zh-TW" altLang="en-US" sz="1200" b="0" i="0" kern="1200" dirty="0">
                <a:solidFill>
                  <a:schemeClr val="tx1"/>
                </a:solidFill>
                <a:effectLst/>
                <a:latin typeface="+mn-lt"/>
                <a:ea typeface="+mn-ea"/>
                <a:cs typeface="+mn-cs"/>
              </a:rPr>
              <a:t>高反演的溫度擾動。可見對流前緣後的低層</a:t>
            </a:r>
            <a:r>
              <a:rPr lang="en-US" altLang="zh-TW" sz="1200" b="0" i="0" kern="1200" dirty="0">
                <a:solidFill>
                  <a:schemeClr val="tx1"/>
                </a:solidFill>
                <a:effectLst/>
                <a:latin typeface="+mn-lt"/>
                <a:ea typeface="+mn-ea"/>
                <a:cs typeface="+mn-cs"/>
              </a:rPr>
              <a:t>cold pool</a:t>
            </a:r>
            <a:r>
              <a:rPr lang="zh-TW" altLang="en-US" sz="1200" b="0" i="0" kern="1200" dirty="0">
                <a:solidFill>
                  <a:schemeClr val="tx1"/>
                </a:solidFill>
                <a:effectLst/>
                <a:latin typeface="+mn-lt"/>
                <a:ea typeface="+mn-ea"/>
                <a:cs typeface="+mn-cs"/>
              </a:rPr>
              <a:t>有被成功反演出來，最低溫度擾動達到</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度。</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15</a:t>
            </a:fld>
            <a:endParaRPr lang="zh-TW" altLang="en-US"/>
          </a:p>
        </p:txBody>
      </p:sp>
    </p:spTree>
    <p:extLst>
      <p:ext uri="{BB962C8B-B14F-4D97-AF65-F5344CB8AC3E}">
        <p14:creationId xmlns:p14="http://schemas.microsoft.com/office/powerpoint/2010/main" val="153949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為了驗證模型產生的</a:t>
            </a:r>
            <a:r>
              <a:rPr lang="en-US" altLang="zh-TW" sz="1200" b="0" i="0" kern="1200" dirty="0">
                <a:solidFill>
                  <a:schemeClr val="tx1"/>
                </a:solidFill>
                <a:effectLst/>
                <a:latin typeface="+mn-lt"/>
                <a:ea typeface="+mn-ea"/>
                <a:cs typeface="+mn-cs"/>
              </a:rPr>
              <a:t>cold pool</a:t>
            </a:r>
            <a:r>
              <a:rPr lang="zh-TW" altLang="en-US" sz="1200" b="0" i="0" kern="1200" dirty="0">
                <a:solidFill>
                  <a:schemeClr val="tx1"/>
                </a:solidFill>
                <a:effectLst/>
                <a:latin typeface="+mn-lt"/>
                <a:ea typeface="+mn-ea"/>
                <a:cs typeface="+mn-cs"/>
              </a:rPr>
              <a:t>是不是合理，再次跟屏東探空做比較，並且還採用了綠島探空的剖面進行比較，綠島位於較溫暖的地區。</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不過內文也說到在做資料背景場時就有用到綠島探空的溫度資料，這會導致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模擬和綠島的探空誤差較小，畢竟綠島的探空溫度資訊已經被同化到模型裡面。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比較結果如本圖所示，</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溫度剖面與探空結果基本上一致，對上屏東和綠島的</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分別為 </a:t>
            </a:r>
            <a:r>
              <a:rPr lang="en-US" altLang="zh-TW" sz="1200" b="0" i="0" kern="1200" dirty="0">
                <a:solidFill>
                  <a:schemeClr val="tx1"/>
                </a:solidFill>
                <a:effectLst/>
                <a:latin typeface="+mn-lt"/>
                <a:ea typeface="+mn-ea"/>
                <a:cs typeface="+mn-cs"/>
              </a:rPr>
              <a:t>1.22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0.43</a:t>
            </a:r>
            <a:r>
              <a:rPr lang="zh-TW" altLang="en-US" sz="1200" b="0" i="0" kern="1200" dirty="0">
                <a:solidFill>
                  <a:schemeClr val="tx1"/>
                </a:solidFill>
                <a:effectLst/>
                <a:latin typeface="+mn-lt"/>
                <a:ea typeface="+mn-ea"/>
                <a:cs typeface="+mn-cs"/>
              </a:rPr>
              <a:t>度。</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綠島確實比屏東溫暖，在高度</a:t>
            </a:r>
            <a:r>
              <a:rPr lang="en-US" altLang="zh-TW" sz="1200" b="0" i="0" kern="1200" dirty="0">
                <a:solidFill>
                  <a:schemeClr val="tx1"/>
                </a:solidFill>
                <a:effectLst/>
                <a:latin typeface="+mn-lt"/>
                <a:ea typeface="+mn-ea"/>
                <a:cs typeface="+mn-cs"/>
              </a:rPr>
              <a:t>0.25km</a:t>
            </a:r>
            <a:r>
              <a:rPr lang="zh-TW" altLang="en-US" sz="1200" b="0" i="0" kern="1200" dirty="0">
                <a:solidFill>
                  <a:schemeClr val="tx1"/>
                </a:solidFill>
                <a:effectLst/>
                <a:latin typeface="+mn-lt"/>
                <a:ea typeface="+mn-ea"/>
                <a:cs typeface="+mn-cs"/>
              </a:rPr>
              <a:t>的地方兩者溫度差達到</a:t>
            </a:r>
            <a:r>
              <a:rPr lang="en-US" altLang="zh-TW" sz="1200" b="0" i="0" kern="1200" dirty="0">
                <a:solidFill>
                  <a:schemeClr val="tx1"/>
                </a:solidFill>
                <a:effectLst/>
                <a:latin typeface="+mn-lt"/>
                <a:ea typeface="+mn-ea"/>
                <a:cs typeface="+mn-cs"/>
              </a:rPr>
              <a:t>2.6</a:t>
            </a:r>
            <a:r>
              <a:rPr lang="zh-TW" altLang="en-US" sz="1200" b="0" i="0" kern="1200" dirty="0">
                <a:solidFill>
                  <a:schemeClr val="tx1"/>
                </a:solidFill>
                <a:effectLst/>
                <a:latin typeface="+mn-lt"/>
                <a:ea typeface="+mn-ea"/>
                <a:cs typeface="+mn-cs"/>
              </a:rPr>
              <a:t>度。 而</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模擬的溫度分佈也表現出類似的空間趨勢但溫差較小，約為</a:t>
            </a:r>
            <a:r>
              <a:rPr lang="en-US" altLang="zh-TW" sz="1200" b="0" i="0" kern="1200" dirty="0">
                <a:solidFill>
                  <a:schemeClr val="tx1"/>
                </a:solidFill>
                <a:effectLst/>
                <a:latin typeface="+mn-lt"/>
                <a:ea typeface="+mn-ea"/>
                <a:cs typeface="+mn-cs"/>
              </a:rPr>
              <a:t>1.3</a:t>
            </a:r>
            <a:r>
              <a:rPr lang="zh-TW" altLang="en-US" sz="1200" b="0" i="0" kern="1200" dirty="0">
                <a:solidFill>
                  <a:schemeClr val="tx1"/>
                </a:solidFill>
                <a:effectLst/>
                <a:latin typeface="+mn-lt"/>
                <a:ea typeface="+mn-ea"/>
                <a:cs typeface="+mn-cs"/>
              </a:rPr>
              <a:t>度。原因是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分析場是通過將模型的數值解與觀測值相互擬合產生的，因此由</a:t>
            </a:r>
            <a:r>
              <a:rPr lang="en-US" altLang="zh-TW" sz="1200" b="0" i="0" kern="1200" dirty="0">
                <a:solidFill>
                  <a:schemeClr val="tx1"/>
                </a:solidFill>
                <a:effectLst/>
                <a:latin typeface="+mn-lt"/>
                <a:ea typeface="+mn-ea"/>
                <a:cs typeface="+mn-cs"/>
              </a:rPr>
              <a:t>Sun</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2010 </a:t>
            </a:r>
            <a:r>
              <a:rPr lang="zh-TW" altLang="en-US" sz="1200" b="0" i="0" kern="1200" dirty="0">
                <a:solidFill>
                  <a:schemeClr val="tx1"/>
                </a:solidFill>
                <a:effectLst/>
                <a:latin typeface="+mn-lt"/>
                <a:ea typeface="+mn-ea"/>
                <a:cs typeface="+mn-cs"/>
              </a:rPr>
              <a:t>年表示，這種差異會由模型的平滑引起。總的來說以上描述表明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在同化都卜勒雷達資料後便能夠產生合理的小尺度動力熱力特徵。</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16</a:t>
            </a:fld>
            <a:endParaRPr lang="zh-TW" altLang="en-US"/>
          </a:p>
        </p:txBody>
      </p:sp>
    </p:spTree>
    <p:extLst>
      <p:ext uri="{BB962C8B-B14F-4D97-AF65-F5344CB8AC3E}">
        <p14:creationId xmlns:p14="http://schemas.microsoft.com/office/powerpoint/2010/main" val="4096766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第二個部分中我們觀察</a:t>
            </a:r>
            <a:r>
              <a:rPr lang="en-US" altLang="zh-TW" sz="1200" dirty="0">
                <a:latin typeface="微軟正黑體" panose="020B0604030504040204" pitchFamily="34" charset="-120"/>
                <a:ea typeface="微軟正黑體" panose="020B0604030504040204" pitchFamily="34" charset="-120"/>
              </a:rPr>
              <a:t>VDRAS</a:t>
            </a:r>
            <a:r>
              <a:rPr lang="zh-TW" altLang="en-US" sz="1200" dirty="0">
                <a:latin typeface="微軟正黑體" panose="020B0604030504040204" pitchFamily="34" charset="-120"/>
                <a:ea typeface="微軟正黑體" panose="020B0604030504040204" pitchFamily="34" charset="-120"/>
              </a:rPr>
              <a:t>模型預測的</a:t>
            </a:r>
            <a:r>
              <a:rPr lang="zh-TW" altLang="en-US" sz="1200" b="0" i="0" kern="1200" dirty="0">
                <a:solidFill>
                  <a:schemeClr val="tx1"/>
                </a:solidFill>
                <a:effectLst/>
                <a:latin typeface="+mn-lt"/>
                <a:ea typeface="+mn-ea"/>
                <a:cs typeface="+mn-cs"/>
              </a:rPr>
              <a:t>雷達反射率部分：</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我們現在知道可以反演可靠的分析場，因此</a:t>
            </a:r>
            <a:r>
              <a:rPr lang="zh-TW" altLang="en-US" sz="1200" dirty="0">
                <a:latin typeface="微軟正黑體" panose="020B0604030504040204" pitchFamily="34" charset="-120"/>
                <a:ea typeface="微軟正黑體" panose="020B0604030504040204" pitchFamily="34" charset="-120"/>
              </a:rPr>
              <a:t>我們</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1154UTC</a:t>
            </a:r>
            <a:r>
              <a:rPr lang="zh-TW" altLang="en-US" sz="1200" b="0" i="0" kern="1200" dirty="0">
                <a:solidFill>
                  <a:schemeClr val="tx1"/>
                </a:solidFill>
                <a:effectLst/>
                <a:latin typeface="+mn-lt"/>
                <a:ea typeface="+mn-ea"/>
                <a:cs typeface="+mn-cs"/>
              </a:rPr>
              <a:t>得到最佳初始模型狀態，並讓</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繼續預測兩個多小時，並從四個不同背景場</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NCEP</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得到</a:t>
            </a:r>
            <a:r>
              <a:rPr lang="en-US" altLang="zh-TW" sz="1200" b="0" i="0" kern="1200" dirty="0">
                <a:solidFill>
                  <a:schemeClr val="tx1"/>
                </a:solidFill>
                <a:effectLst/>
                <a:latin typeface="+mn-lt"/>
                <a:ea typeface="+mn-ea"/>
                <a:cs typeface="+mn-cs"/>
              </a:rPr>
              <a:t>1354UTC</a:t>
            </a:r>
            <a:r>
              <a:rPr lang="zh-TW" altLang="en-US" sz="1200" b="0" i="0" kern="1200" dirty="0">
                <a:solidFill>
                  <a:schemeClr val="tx1"/>
                </a:solidFill>
                <a:effectLst/>
                <a:latin typeface="+mn-lt"/>
                <a:ea typeface="+mn-ea"/>
                <a:cs typeface="+mn-cs"/>
              </a:rPr>
              <a:t>的最大雷達反射率預測如左圖，而右圖是觀測場。</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可以看到所有實驗的預測裡面，對流</a:t>
            </a:r>
            <a:r>
              <a:rPr lang="en-US" altLang="zh-TW" sz="1200" b="0" i="0" kern="1200" dirty="0">
                <a:solidFill>
                  <a:schemeClr val="tx1"/>
                </a:solidFill>
                <a:effectLst/>
                <a:latin typeface="+mn-lt"/>
                <a:ea typeface="+mn-ea"/>
                <a:cs typeface="+mn-cs"/>
              </a:rPr>
              <a:t>A</a:t>
            </a:r>
            <a:r>
              <a:rPr lang="zh-TW" altLang="en-US" sz="1200" b="0" i="0" kern="1200" dirty="0">
                <a:solidFill>
                  <a:schemeClr val="tx1"/>
                </a:solidFill>
                <a:effectLst/>
                <a:latin typeface="+mn-lt"/>
                <a:ea typeface="+mn-ea"/>
                <a:cs typeface="+mn-cs"/>
              </a:rPr>
              <a:t>的預測都比觀測更強，並向南北擴展更廣，在台灣陸地上的部分也會比觀測來得北邊；而對流</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的部分</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準確抓到在接下來</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小時對流</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 會往台灣南端移動，那內文認為這是因為對流</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比其他系統更靠近雷達，更可以通過雷達掃描進行監測。而實驗</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就未能預測巴士海峽上空對流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的演變，原因則是因為</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 的背景場是由測站值內插到整個分析</a:t>
            </a:r>
            <a:r>
              <a:rPr lang="en-US"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，因此巴士海峽上的插值背景場可能因為離陸地很遠而變的很不準。我們可以看到在實驗</a:t>
            </a:r>
            <a:r>
              <a:rPr lang="en-US" altLang="zh-TW" sz="1200" b="0" i="0" kern="1200" dirty="0">
                <a:solidFill>
                  <a:schemeClr val="tx1"/>
                </a:solidFill>
                <a:effectLst/>
                <a:latin typeface="+mn-lt"/>
                <a:ea typeface="+mn-ea"/>
                <a:cs typeface="+mn-cs"/>
              </a:rPr>
              <a:t>NCEP</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EC</a:t>
            </a:r>
            <a:r>
              <a:rPr lang="zh-TW" altLang="en-US" sz="1200" b="0" i="0" kern="1200" dirty="0">
                <a:solidFill>
                  <a:schemeClr val="tx1"/>
                </a:solidFill>
                <a:effectLst/>
                <a:latin typeface="+mn-lt"/>
                <a:ea typeface="+mn-ea"/>
                <a:cs typeface="+mn-cs"/>
              </a:rPr>
              <a:t>中對流</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確實被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更好地模擬。內文還有去檢查了低層水氣場，也發現巴士海峽的背景場</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比 </a:t>
            </a:r>
            <a:r>
              <a:rPr lang="en-US" altLang="zh-TW" sz="1200" b="0" i="0" kern="1200" dirty="0">
                <a:solidFill>
                  <a:schemeClr val="tx1"/>
                </a:solidFill>
                <a:effectLst/>
                <a:latin typeface="+mn-lt"/>
                <a:ea typeface="+mn-ea"/>
                <a:cs typeface="+mn-cs"/>
              </a:rPr>
              <a:t>NCEP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EC </a:t>
            </a:r>
            <a:r>
              <a:rPr lang="zh-TW" altLang="en-US" sz="1200" b="0" i="0" kern="1200" dirty="0">
                <a:solidFill>
                  <a:schemeClr val="tx1"/>
                </a:solidFill>
                <a:effectLst/>
                <a:latin typeface="+mn-lt"/>
                <a:ea typeface="+mn-ea"/>
                <a:cs typeface="+mn-cs"/>
              </a:rPr>
              <a:t>乾燥很多，這也可以解釋為什麼對流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OBS </a:t>
            </a:r>
            <a:r>
              <a:rPr lang="zh-TW" altLang="en-US" sz="1200" b="0" i="0" kern="1200" dirty="0">
                <a:solidFill>
                  <a:schemeClr val="tx1"/>
                </a:solidFill>
                <a:effectLst/>
                <a:latin typeface="+mn-lt"/>
                <a:ea typeface="+mn-ea"/>
                <a:cs typeface="+mn-cs"/>
              </a:rPr>
              <a:t>長不出來</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結合探空、測站和 </a:t>
            </a:r>
            <a:r>
              <a:rPr lang="en-US" altLang="zh-TW" sz="1200" b="0" i="0" kern="1200" dirty="0">
                <a:solidFill>
                  <a:schemeClr val="tx1"/>
                </a:solidFill>
                <a:effectLst/>
                <a:latin typeface="+mn-lt"/>
                <a:ea typeface="+mn-ea"/>
                <a:cs typeface="+mn-cs"/>
              </a:rPr>
              <a:t>ECMWF </a:t>
            </a:r>
            <a:r>
              <a:rPr lang="zh-TW" altLang="en-US" sz="1200" b="0" i="0" kern="1200" dirty="0">
                <a:solidFill>
                  <a:schemeClr val="tx1"/>
                </a:solidFill>
                <a:effectLst/>
                <a:latin typeface="+mn-lt"/>
                <a:ea typeface="+mn-ea"/>
                <a:cs typeface="+mn-cs"/>
              </a:rPr>
              <a:t>再分析資料來建新的背景場</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。可以發現陸地上的對流系統 </a:t>
            </a:r>
            <a:r>
              <a:rPr lang="en-US" altLang="zh-TW" sz="1200" b="0" i="0" kern="1200" dirty="0">
                <a:solidFill>
                  <a:schemeClr val="tx1"/>
                </a:solidFill>
                <a:effectLst/>
                <a:latin typeface="+mn-lt"/>
                <a:ea typeface="+mn-ea"/>
                <a:cs typeface="+mn-cs"/>
              </a:rPr>
              <a:t>A </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B </a:t>
            </a:r>
            <a:r>
              <a:rPr lang="zh-TW" altLang="en-US" sz="1200" b="0" i="0" kern="1200" dirty="0">
                <a:solidFill>
                  <a:schemeClr val="tx1"/>
                </a:solidFill>
                <a:effectLst/>
                <a:latin typeface="+mn-lt"/>
                <a:ea typeface="+mn-ea"/>
                <a:cs typeface="+mn-cs"/>
              </a:rPr>
              <a:t>和海洋上的對流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仍在 </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的預測中。不過對流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長成分散的對流而不是觀測到的對流線，最後所有四個實驗中在太平洋上空的對流</a:t>
            </a:r>
            <a:r>
              <a:rPr lang="en-US" altLang="zh-TW" sz="1200" b="0" i="0" kern="1200" dirty="0">
                <a:solidFill>
                  <a:schemeClr val="tx1"/>
                </a:solidFill>
                <a:effectLst/>
                <a:latin typeface="+mn-lt"/>
                <a:ea typeface="+mn-ea"/>
                <a:cs typeface="+mn-cs"/>
              </a:rPr>
              <a:t>D </a:t>
            </a:r>
            <a:r>
              <a:rPr lang="zh-TW" altLang="en-US" sz="1200" b="0" i="0" kern="1200" dirty="0">
                <a:solidFill>
                  <a:schemeClr val="tx1"/>
                </a:solidFill>
                <a:effectLst/>
                <a:latin typeface="+mn-lt"/>
                <a:ea typeface="+mn-ea"/>
                <a:cs typeface="+mn-cs"/>
              </a:rPr>
              <a:t>都變成一個比觀測更強更廣的系統，也導致東部降雨量高估的情況。</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17</a:t>
            </a:fld>
            <a:endParaRPr lang="zh-TW" altLang="en-US"/>
          </a:p>
        </p:txBody>
      </p:sp>
    </p:spTree>
    <p:extLst>
      <p:ext uri="{BB962C8B-B14F-4D97-AF65-F5344CB8AC3E}">
        <p14:creationId xmlns:p14="http://schemas.microsoft.com/office/powerpoint/2010/main" val="191707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第三個部分中我們觀察</a:t>
            </a:r>
            <a:r>
              <a:rPr lang="en-US" altLang="zh-TW" sz="1200" dirty="0">
                <a:latin typeface="微軟正黑體" panose="020B0604030504040204" pitchFamily="34" charset="-120"/>
                <a:ea typeface="微軟正黑體" panose="020B0604030504040204" pitchFamily="34" charset="-120"/>
              </a:rPr>
              <a:t>VDRAS</a:t>
            </a:r>
            <a:r>
              <a:rPr lang="zh-TW" altLang="en-US" sz="1200" dirty="0">
                <a:latin typeface="微軟正黑體" panose="020B0604030504040204" pitchFamily="34" charset="-120"/>
                <a:ea typeface="微軟正黑體" panose="020B0604030504040204" pitchFamily="34" charset="-120"/>
              </a:rPr>
              <a:t>模型的預測</a:t>
            </a:r>
            <a:r>
              <a:rPr lang="zh-TW" altLang="en-US" sz="1200" b="0" i="0" kern="1200" dirty="0">
                <a:solidFill>
                  <a:schemeClr val="tx1"/>
                </a:solidFill>
                <a:effectLst/>
                <a:latin typeface="+mn-lt"/>
                <a:ea typeface="+mn-ea"/>
                <a:cs typeface="+mn-cs"/>
              </a:rPr>
              <a:t>風場與</a:t>
            </a:r>
            <a:r>
              <a:rPr lang="en-US" altLang="zh-TW" sz="1200" b="0" i="0" kern="1200" dirty="0">
                <a:solidFill>
                  <a:schemeClr val="tx1"/>
                </a:solidFill>
                <a:effectLst/>
                <a:latin typeface="+mn-lt"/>
                <a:ea typeface="+mn-ea"/>
                <a:cs typeface="+mn-cs"/>
              </a:rPr>
              <a:t>QPF</a:t>
            </a:r>
            <a:r>
              <a:rPr lang="zh-TW" altLang="en-US" sz="1200" b="0" i="0" kern="1200" dirty="0">
                <a:solidFill>
                  <a:schemeClr val="tx1"/>
                </a:solidFill>
                <a:effectLst/>
                <a:latin typeface="+mn-lt"/>
                <a:ea typeface="+mn-ea"/>
                <a:cs typeface="+mn-cs"/>
              </a:rPr>
              <a:t>能力：</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為了比較風場，文章將預測到的三維風場投影到</a:t>
            </a:r>
            <a:r>
              <a:rPr lang="en-US" altLang="zh-TW" sz="1200" b="0" i="0" kern="1200" dirty="0">
                <a:solidFill>
                  <a:schemeClr val="tx1"/>
                </a:solidFill>
                <a:effectLst/>
                <a:latin typeface="+mn-lt"/>
                <a:ea typeface="+mn-ea"/>
                <a:cs typeface="+mn-cs"/>
              </a:rPr>
              <a:t>NCAR</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S-Pol </a:t>
            </a:r>
            <a:r>
              <a:rPr lang="zh-TW" altLang="en-US" sz="1200" b="0" i="0" kern="1200" dirty="0">
                <a:solidFill>
                  <a:schemeClr val="tx1"/>
                </a:solidFill>
                <a:effectLst/>
                <a:latin typeface="+mn-lt"/>
                <a:ea typeface="+mn-ea"/>
                <a:cs typeface="+mn-cs"/>
              </a:rPr>
              <a:t>雷達，位置如圖所示，並跟觀測到的徑向風作比較，而投影的公式如右圖。</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altLang="zh-TW" sz="1200" b="0" i="0" kern="1200" dirty="0">
                <a:solidFill>
                  <a:schemeClr val="tx1"/>
                </a:solidFill>
                <a:effectLst/>
                <a:latin typeface="+mn-lt"/>
                <a:ea typeface="+mn-ea"/>
                <a:cs typeface="+mn-cs"/>
              </a:rPr>
              <a:t>u</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v</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是三維風，</a:t>
            </a:r>
            <a:r>
              <a:rPr lang="en-US" altLang="zh-TW" sz="1200" b="0" i="0" kern="1200" dirty="0" err="1">
                <a:solidFill>
                  <a:schemeClr val="tx1"/>
                </a:solidFill>
                <a:effectLst/>
                <a:latin typeface="+mn-lt"/>
                <a:ea typeface="+mn-ea"/>
                <a:cs typeface="+mn-cs"/>
              </a:rPr>
              <a:t>Vr</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是投影雷達徑向風， </a:t>
            </a:r>
            <a:r>
              <a:rPr lang="en-US" altLang="zh-TW" sz="1200" b="0" i="0" kern="1200" dirty="0">
                <a:solidFill>
                  <a:schemeClr val="tx1"/>
                </a:solidFill>
                <a:effectLst/>
                <a:latin typeface="+mn-lt"/>
                <a:ea typeface="+mn-ea"/>
                <a:cs typeface="+mn-cs"/>
              </a:rPr>
              <a:t>(x, y, z)</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(Px, </a:t>
            </a:r>
            <a:r>
              <a:rPr lang="en-US" altLang="zh-TW" sz="1200" b="0" i="0" kern="1200" dirty="0" err="1">
                <a:solidFill>
                  <a:schemeClr val="tx1"/>
                </a:solidFill>
                <a:effectLst/>
                <a:latin typeface="+mn-lt"/>
                <a:ea typeface="+mn-ea"/>
                <a:cs typeface="+mn-cs"/>
              </a:rPr>
              <a:t>Py</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Pz</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分別是網格點和</a:t>
            </a:r>
            <a:r>
              <a:rPr lang="en-US" altLang="zh-TW" sz="1200" b="0" i="0" kern="1200" dirty="0">
                <a:solidFill>
                  <a:schemeClr val="tx1"/>
                </a:solidFill>
                <a:effectLst/>
                <a:latin typeface="+mn-lt"/>
                <a:ea typeface="+mn-ea"/>
                <a:cs typeface="+mn-cs"/>
              </a:rPr>
              <a:t>S-Pol</a:t>
            </a:r>
            <a:r>
              <a:rPr lang="zh-TW" altLang="en-US" sz="1200" b="0" i="0" kern="1200" dirty="0">
                <a:solidFill>
                  <a:schemeClr val="tx1"/>
                </a:solidFill>
                <a:effectLst/>
                <a:latin typeface="+mn-lt"/>
                <a:ea typeface="+mn-ea"/>
                <a:cs typeface="+mn-cs"/>
              </a:rPr>
              <a:t>雷達的坐標 ，</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則為網格點跟雷達的距離。而終端速度 </a:t>
            </a:r>
            <a:r>
              <a:rPr lang="en-US" altLang="zh-TW" sz="1200" b="0" i="0" kern="1200" dirty="0">
                <a:solidFill>
                  <a:schemeClr val="tx1"/>
                </a:solidFill>
                <a:effectLst/>
                <a:latin typeface="+mn-lt"/>
                <a:ea typeface="+mn-ea"/>
                <a:cs typeface="+mn-cs"/>
              </a:rPr>
              <a:t>VT </a:t>
            </a:r>
            <a:r>
              <a:rPr lang="zh-TW" altLang="en-US" sz="1200" b="0" i="0" kern="1200" dirty="0">
                <a:solidFill>
                  <a:schemeClr val="tx1"/>
                </a:solidFill>
                <a:effectLst/>
                <a:latin typeface="+mn-lt"/>
                <a:ea typeface="+mn-ea"/>
                <a:cs typeface="+mn-cs"/>
              </a:rPr>
              <a:t>則可以用模擬出來的雷達反射率來估計，並且不考慮地球曲率，</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模擬風場的準確性則跟觀測做三維</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比較。</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18</a:t>
            </a:fld>
            <a:endParaRPr lang="zh-TW" altLang="en-US"/>
          </a:p>
        </p:txBody>
      </p:sp>
    </p:spTree>
    <p:extLst>
      <p:ext uri="{BB962C8B-B14F-4D97-AF65-F5344CB8AC3E}">
        <p14:creationId xmlns:p14="http://schemas.microsoft.com/office/powerpoint/2010/main" val="1420553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這邊是風場的部分，本圖做了四個實驗兩小時預測對整個觀測體積的風場</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。可以看出隨著時間所有四個實驗的誤差都會增加，但仍都低於 </a:t>
            </a:r>
            <a:r>
              <a:rPr lang="en-US" altLang="zh-TW" sz="1200" b="0" i="0" kern="1200" dirty="0">
                <a:solidFill>
                  <a:schemeClr val="tx1"/>
                </a:solidFill>
                <a:effectLst/>
                <a:latin typeface="+mn-lt"/>
                <a:ea typeface="+mn-ea"/>
                <a:cs typeface="+mn-cs"/>
              </a:rPr>
              <a:t>5.0 m/s</a:t>
            </a:r>
            <a:r>
              <a:rPr lang="zh-TW" altLang="en-US" sz="1200" b="0" i="0" kern="1200" dirty="0">
                <a:solidFill>
                  <a:schemeClr val="tx1"/>
                </a:solidFill>
                <a:effectLst/>
                <a:latin typeface="+mn-lt"/>
                <a:ea typeface="+mn-ea"/>
                <a:cs typeface="+mn-cs"/>
              </a:rPr>
              <a:t>。 </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中的風場結構是描述最好的，在整個模式模擬期間有最小的 </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約</a:t>
            </a:r>
            <a:r>
              <a:rPr lang="en-US" altLang="zh-TW" sz="1200" b="0" i="0" kern="1200" dirty="0">
                <a:solidFill>
                  <a:schemeClr val="tx1"/>
                </a:solidFill>
                <a:effectLst/>
                <a:latin typeface="+mn-lt"/>
                <a:ea typeface="+mn-ea"/>
                <a:cs typeface="+mn-cs"/>
              </a:rPr>
              <a:t>3.5 m/s</a:t>
            </a:r>
            <a:r>
              <a:rPr lang="zh-TW" altLang="en-US" sz="1200" b="0" i="0" kern="1200" dirty="0">
                <a:solidFill>
                  <a:schemeClr val="tx1"/>
                </a:solidFill>
                <a:effectLst/>
                <a:latin typeface="+mn-lt"/>
                <a:ea typeface="+mn-ea"/>
                <a:cs typeface="+mn-cs"/>
              </a:rPr>
              <a:t>；而觀察也可以發現</a:t>
            </a:r>
            <a:r>
              <a:rPr lang="en-US" altLang="zh-TW" sz="1200" b="0" i="0" kern="1200" dirty="0">
                <a:solidFill>
                  <a:schemeClr val="tx1"/>
                </a:solidFill>
                <a:effectLst/>
                <a:latin typeface="+mn-lt"/>
                <a:ea typeface="+mn-ea"/>
                <a:cs typeface="+mn-cs"/>
              </a:rPr>
              <a:t>OBS</a:t>
            </a:r>
            <a:r>
              <a:rPr lang="zh-TW" altLang="en-US" sz="1200" b="0" i="0" kern="1200" dirty="0">
                <a:solidFill>
                  <a:schemeClr val="tx1"/>
                </a:solidFill>
                <a:effectLst/>
                <a:latin typeface="+mn-lt"/>
                <a:ea typeface="+mn-ea"/>
                <a:cs typeface="+mn-cs"/>
              </a:rPr>
              <a:t>相較於</a:t>
            </a:r>
            <a:r>
              <a:rPr lang="en-US" altLang="zh-TW" sz="1200" b="0" i="0" kern="1200" dirty="0">
                <a:solidFill>
                  <a:schemeClr val="tx1"/>
                </a:solidFill>
                <a:effectLst/>
                <a:latin typeface="+mn-lt"/>
                <a:ea typeface="+mn-ea"/>
                <a:cs typeface="+mn-cs"/>
              </a:rPr>
              <a:t>NCEP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EC </a:t>
            </a:r>
            <a:r>
              <a:rPr lang="zh-TW" altLang="en-US" sz="1200" b="0" i="0" kern="1200" dirty="0">
                <a:solidFill>
                  <a:schemeClr val="tx1"/>
                </a:solidFill>
                <a:effectLst/>
                <a:latin typeface="+mn-lt"/>
                <a:ea typeface="+mn-ea"/>
                <a:cs typeface="+mn-cs"/>
              </a:rPr>
              <a:t>誤差顯著較低，也表示地面最新的觀測資料對風場的預測有其重要性。</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19</a:t>
            </a:fld>
            <a:endParaRPr lang="zh-TW" altLang="en-US"/>
          </a:p>
        </p:txBody>
      </p:sp>
    </p:spTree>
    <p:extLst>
      <p:ext uri="{BB962C8B-B14F-4D97-AF65-F5344CB8AC3E}">
        <p14:creationId xmlns:p14="http://schemas.microsoft.com/office/powerpoint/2010/main" val="296977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baseline="0" dirty="0">
                <a:solidFill>
                  <a:schemeClr val="tx1"/>
                </a:solidFill>
                <a:latin typeface="+mn-lt"/>
                <a:ea typeface="+mn-ea"/>
                <a:cs typeface="+mn-cs"/>
              </a:rPr>
              <a:t>這邊是我的</a:t>
            </a:r>
            <a:r>
              <a:rPr lang="en-US" altLang="zh-TW" dirty="0">
                <a:latin typeface="微軟正黑體" panose="020B0604030504040204" pitchFamily="34" charset="-120"/>
                <a:ea typeface="微軟正黑體" panose="020B0604030504040204" pitchFamily="34" charset="-120"/>
              </a:rPr>
              <a:t>Outline</a:t>
            </a:r>
            <a:r>
              <a:rPr lang="zh-TW" altLang="en-US" dirty="0">
                <a:latin typeface="微軟正黑體" panose="020B0604030504040204" pitchFamily="34" charset="-120"/>
                <a:ea typeface="微軟正黑體" panose="020B0604030504040204" pitchFamily="34" charset="-120"/>
              </a:rPr>
              <a:t>，主要會介紹</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系統以及用不同的資料背景場對同化後模式預報的影響</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a:t>
            </a:fld>
            <a:endParaRPr lang="zh-TW" altLang="en-US"/>
          </a:p>
        </p:txBody>
      </p:sp>
    </p:spTree>
    <p:extLst>
      <p:ext uri="{BB962C8B-B14F-4D97-AF65-F5344CB8AC3E}">
        <p14:creationId xmlns:p14="http://schemas.microsoft.com/office/powerpoint/2010/main" val="3903837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這邊是降水的部分，左圖是做了不同降水強度閾值</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14</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18mm)</a:t>
            </a:r>
            <a:r>
              <a:rPr lang="zh-TW" altLang="en-US" sz="1200" b="0" i="0" kern="1200" dirty="0">
                <a:solidFill>
                  <a:schemeClr val="tx1"/>
                </a:solidFill>
                <a:effectLst/>
                <a:latin typeface="+mn-lt"/>
                <a:ea typeface="+mn-ea"/>
                <a:cs typeface="+mn-cs"/>
              </a:rPr>
              <a:t>四個實驗預測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小時累積雨量的</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。可以發現 </a:t>
            </a:r>
            <a:r>
              <a:rPr lang="en-US" altLang="zh-TW" sz="1200" b="0" i="0" kern="1200" dirty="0">
                <a:solidFill>
                  <a:schemeClr val="tx1"/>
                </a:solidFill>
                <a:effectLst/>
                <a:latin typeface="+mn-lt"/>
                <a:ea typeface="+mn-ea"/>
                <a:cs typeface="+mn-cs"/>
              </a:rPr>
              <a:t>OBS </a:t>
            </a:r>
            <a:r>
              <a:rPr lang="zh-TW" altLang="en-US" sz="1200" b="0" i="0" kern="1200" dirty="0">
                <a:solidFill>
                  <a:schemeClr val="tx1"/>
                </a:solidFill>
                <a:effectLst/>
                <a:latin typeface="+mn-lt"/>
                <a:ea typeface="+mn-ea"/>
                <a:cs typeface="+mn-cs"/>
              </a:rPr>
              <a:t>在較低的閾值下有更好的降雨預報，</a:t>
            </a:r>
            <a:r>
              <a:rPr lang="en-US" altLang="zh-TW" sz="1200" b="0" i="0" kern="1200" dirty="0">
                <a:solidFill>
                  <a:schemeClr val="tx1"/>
                </a:solidFill>
                <a:effectLst/>
                <a:latin typeface="+mn-lt"/>
                <a:ea typeface="+mn-ea"/>
                <a:cs typeface="+mn-cs"/>
              </a:rPr>
              <a:t>NCEP </a:t>
            </a:r>
            <a:r>
              <a:rPr lang="zh-TW" altLang="en-US" sz="1200" b="0" i="0" kern="1200" dirty="0">
                <a:solidFill>
                  <a:schemeClr val="tx1"/>
                </a:solidFill>
                <a:effectLst/>
                <a:latin typeface="+mn-lt"/>
                <a:ea typeface="+mn-ea"/>
                <a:cs typeface="+mn-cs"/>
              </a:rPr>
              <a:t>的降雨預測很差，所有閾值的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都低於 </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對於強降雨事件的表現比較好，而</a:t>
            </a:r>
            <a:r>
              <a:rPr lang="en-US" altLang="zh-TW" sz="1200" b="0" i="0" kern="1200" dirty="0">
                <a:solidFill>
                  <a:schemeClr val="tx1"/>
                </a:solidFill>
                <a:effectLst/>
                <a:latin typeface="+mn-lt"/>
                <a:ea typeface="+mn-ea"/>
                <a:cs typeface="+mn-cs"/>
              </a:rPr>
              <a:t>EC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通常低於 </a:t>
            </a:r>
            <a:r>
              <a:rPr lang="en-US" altLang="zh-TW" sz="1200" b="0" i="0" kern="1200" dirty="0">
                <a:solidFill>
                  <a:schemeClr val="tx1"/>
                </a:solidFill>
                <a:effectLst/>
                <a:latin typeface="+mn-lt"/>
                <a:ea typeface="+mn-ea"/>
                <a:cs typeface="+mn-cs"/>
              </a:rPr>
              <a:t>OBS </a:t>
            </a:r>
            <a:r>
              <a:rPr lang="zh-TW" altLang="en-US" sz="1200" b="0" i="0" kern="1200" dirty="0">
                <a:solidFill>
                  <a:schemeClr val="tx1"/>
                </a:solidFill>
                <a:effectLst/>
                <a:latin typeface="+mn-lt"/>
                <a:ea typeface="+mn-ea"/>
                <a:cs typeface="+mn-cs"/>
              </a:rPr>
              <a:t>或 </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右圖則是預測降水的 </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越高越好</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越低越好，</a:t>
            </a:r>
            <a:r>
              <a:rPr lang="en-US" altLang="zh-TW" sz="1200" b="0" i="0" kern="1200" dirty="0">
                <a:solidFill>
                  <a:schemeClr val="tx1"/>
                </a:solidFill>
                <a:effectLst/>
                <a:latin typeface="+mn-lt"/>
                <a:ea typeface="+mn-ea"/>
                <a:cs typeface="+mn-cs"/>
              </a:rPr>
              <a:t>NCEP </a:t>
            </a:r>
            <a:r>
              <a:rPr lang="zh-TW" altLang="en-US" sz="1200" b="0" i="0" kern="1200" dirty="0">
                <a:solidFill>
                  <a:schemeClr val="tx1"/>
                </a:solidFill>
                <a:effectLst/>
                <a:latin typeface="+mn-lt"/>
                <a:ea typeface="+mn-ea"/>
                <a:cs typeface="+mn-cs"/>
              </a:rPr>
              <a:t>無論是在</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還是</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都是最不好的預測，</a:t>
            </a:r>
            <a:r>
              <a:rPr lang="en-US" altLang="zh-TW" sz="1200" b="0" i="0" kern="1200" dirty="0">
                <a:solidFill>
                  <a:schemeClr val="tx1"/>
                </a:solidFill>
                <a:effectLst/>
                <a:latin typeface="+mn-lt"/>
                <a:ea typeface="+mn-ea"/>
                <a:cs typeface="+mn-cs"/>
              </a:rPr>
              <a:t>EC</a:t>
            </a:r>
            <a:r>
              <a:rPr lang="zh-TW" altLang="en-US" sz="1200" b="0" i="0" kern="1200" dirty="0">
                <a:solidFill>
                  <a:schemeClr val="tx1"/>
                </a:solidFill>
                <a:effectLst/>
                <a:latin typeface="+mn-lt"/>
                <a:ea typeface="+mn-ea"/>
                <a:cs typeface="+mn-cs"/>
              </a:rPr>
              <a:t>表現居中，而 </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OBS </a:t>
            </a:r>
            <a:r>
              <a:rPr lang="zh-TW" altLang="en-US" sz="1200" b="0" i="0" kern="1200" dirty="0">
                <a:solidFill>
                  <a:schemeClr val="tx1"/>
                </a:solidFill>
                <a:effectLst/>
                <a:latin typeface="+mn-lt"/>
                <a:ea typeface="+mn-ea"/>
                <a:cs typeface="+mn-cs"/>
              </a:rPr>
              <a:t>在預測降雨量的表現最好，</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有較高的 </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，而 </a:t>
            </a:r>
            <a:r>
              <a:rPr lang="en-US" altLang="zh-TW" sz="1200" b="0" i="0" kern="1200" dirty="0">
                <a:solidFill>
                  <a:schemeClr val="tx1"/>
                </a:solidFill>
                <a:effectLst/>
                <a:latin typeface="+mn-lt"/>
                <a:ea typeface="+mn-ea"/>
                <a:cs typeface="+mn-cs"/>
              </a:rPr>
              <a:t>OBS </a:t>
            </a:r>
            <a:r>
              <a:rPr lang="zh-TW" altLang="en-US" sz="1200" b="0" i="0" kern="1200" dirty="0">
                <a:solidFill>
                  <a:schemeClr val="tx1"/>
                </a:solidFill>
                <a:effectLst/>
                <a:latin typeface="+mn-lt"/>
                <a:ea typeface="+mn-ea"/>
                <a:cs typeface="+mn-cs"/>
              </a:rPr>
              <a:t>有較低的 </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，這再次證明將觀測加到背景場很重要。</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因此可以得出結論：把地面測站觀測和海洋上的 </a:t>
            </a:r>
            <a:r>
              <a:rPr lang="en-US" altLang="zh-TW" sz="1200" b="0" i="0" kern="1200" dirty="0">
                <a:solidFill>
                  <a:schemeClr val="tx1"/>
                </a:solidFill>
                <a:effectLst/>
                <a:latin typeface="+mn-lt"/>
                <a:ea typeface="+mn-ea"/>
                <a:cs typeface="+mn-cs"/>
              </a:rPr>
              <a:t>ECMWF </a:t>
            </a:r>
            <a:r>
              <a:rPr lang="zh-TW" altLang="en-US" sz="1200" b="0" i="0" kern="1200" dirty="0">
                <a:solidFill>
                  <a:schemeClr val="tx1"/>
                </a:solidFill>
                <a:effectLst/>
                <a:latin typeface="+mn-lt"/>
                <a:ea typeface="+mn-ea"/>
                <a:cs typeface="+mn-cs"/>
              </a:rPr>
              <a:t>再分析資料結合，效果會比單獨拿其中一種資料出來更好</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20</a:t>
            </a:fld>
            <a:endParaRPr lang="zh-TW" altLang="en-US"/>
          </a:p>
        </p:txBody>
      </p:sp>
    </p:spTree>
    <p:extLst>
      <p:ext uri="{BB962C8B-B14F-4D97-AF65-F5344CB8AC3E}">
        <p14:creationId xmlns:p14="http://schemas.microsoft.com/office/powerpoint/2010/main" val="414919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由此我們可以知道降水的部分</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通常在 </a:t>
            </a:r>
            <a:r>
              <a:rPr lang="en-US" altLang="zh-TW" sz="1200" b="0" i="0" kern="1200" dirty="0">
                <a:solidFill>
                  <a:schemeClr val="tx1"/>
                </a:solidFill>
                <a:effectLst/>
                <a:latin typeface="+mn-lt"/>
                <a:ea typeface="+mn-ea"/>
                <a:cs typeface="+mn-cs"/>
              </a:rPr>
              <a:t>0.1 </a:t>
            </a:r>
            <a:r>
              <a:rPr lang="zh-TW" altLang="en-US" sz="1200" b="0" i="0" kern="1200" dirty="0">
                <a:solidFill>
                  <a:schemeClr val="tx1"/>
                </a:solidFill>
                <a:effectLst/>
                <a:latin typeface="+mn-lt"/>
                <a:ea typeface="+mn-ea"/>
                <a:cs typeface="+mn-cs"/>
              </a:rPr>
              <a:t>到 </a:t>
            </a:r>
            <a:r>
              <a:rPr lang="en-US" altLang="zh-TW" sz="1200" b="0" i="0" kern="1200" dirty="0">
                <a:solidFill>
                  <a:schemeClr val="tx1"/>
                </a:solidFill>
                <a:effectLst/>
                <a:latin typeface="+mn-lt"/>
                <a:ea typeface="+mn-ea"/>
                <a:cs typeface="+mn-cs"/>
              </a:rPr>
              <a:t>0.2 </a:t>
            </a:r>
            <a:r>
              <a:rPr lang="zh-TW" altLang="en-US" sz="1200" b="0" i="0" kern="1200" dirty="0">
                <a:solidFill>
                  <a:schemeClr val="tx1"/>
                </a:solidFill>
                <a:effectLst/>
                <a:latin typeface="+mn-lt"/>
                <a:ea typeface="+mn-ea"/>
                <a:cs typeface="+mn-cs"/>
              </a:rPr>
              <a:t>之間，可以比較本研究結果與其他</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QPF</a:t>
            </a:r>
            <a:r>
              <a:rPr kumimoji="0" lang="zh-TW" altLang="en-US" sz="1200" b="0" i="0" u="none" strike="noStrike" kern="1200" cap="none" spc="0" normalizeH="0" baseline="0" noProof="0" dirty="0">
                <a:ln>
                  <a:noFill/>
                </a:ln>
                <a:solidFill>
                  <a:prstClr val="black"/>
                </a:solidFill>
                <a:effectLst/>
                <a:uLnTx/>
                <a:uFillTx/>
                <a:latin typeface="+mn-lt"/>
                <a:ea typeface="+mn-ea"/>
                <a:cs typeface="+mn-cs"/>
              </a:rPr>
              <a:t>方式的結果：</a:t>
            </a:r>
            <a:endParaRPr kumimoji="0" lang="en-US" altLang="zh-TW"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內文舉了很多例子，時間關係沒辦法一個一個講，等一下給你們問，總之本實驗的</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大概跟之前研究得到的值差不多</a:t>
            </a:r>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--Xiao</a:t>
            </a:r>
            <a:r>
              <a:rPr lang="zh-TW" altLang="en-US" sz="1200" b="0" i="0" u="none" strike="noStrike" kern="1200" baseline="0" dirty="0">
                <a:solidFill>
                  <a:schemeClr val="tx1"/>
                </a:solidFill>
                <a:latin typeface="+mn-lt"/>
                <a:ea typeface="+mn-ea"/>
                <a:cs typeface="+mn-cs"/>
              </a:rPr>
              <a:t> </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(2005) </a:t>
            </a:r>
            <a:r>
              <a:rPr lang="zh-TW" altLang="en-US" sz="1200" b="0" i="0" kern="1200" dirty="0">
                <a:solidFill>
                  <a:schemeClr val="tx1"/>
                </a:solidFill>
                <a:effectLst/>
                <a:latin typeface="+mn-lt"/>
                <a:ea typeface="+mn-ea"/>
                <a:cs typeface="+mn-cs"/>
              </a:rPr>
              <a:t>用 </a:t>
            </a:r>
            <a:r>
              <a:rPr lang="en-US" altLang="zh-TW" sz="1200" b="0" i="0" kern="1200" dirty="0">
                <a:solidFill>
                  <a:schemeClr val="tx1"/>
                </a:solidFill>
                <a:effectLst/>
                <a:latin typeface="+mn-lt"/>
                <a:ea typeface="+mn-ea"/>
                <a:cs typeface="+mn-cs"/>
              </a:rPr>
              <a:t>3DVAR </a:t>
            </a:r>
            <a:r>
              <a:rPr lang="zh-TW" altLang="en-US" sz="1200" b="0" i="0" kern="1200" dirty="0">
                <a:solidFill>
                  <a:schemeClr val="tx1"/>
                </a:solidFill>
                <a:effectLst/>
                <a:latin typeface="+mn-lt"/>
                <a:ea typeface="+mn-ea"/>
                <a:cs typeface="+mn-cs"/>
              </a:rPr>
              <a:t>方法同化在朝鮮半島的都卜勒雷達資料，他們做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小時的預測，得到</a:t>
            </a:r>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小時累積降雨在 </a:t>
            </a:r>
            <a:r>
              <a:rPr lang="en-US" altLang="zh-TW" sz="1200" b="0" i="0" kern="1200" dirty="0">
                <a:solidFill>
                  <a:schemeClr val="tx1"/>
                </a:solidFill>
                <a:effectLst/>
                <a:latin typeface="+mn-lt"/>
                <a:ea typeface="+mn-ea"/>
                <a:cs typeface="+mn-cs"/>
              </a:rPr>
              <a:t>5 mm</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10 mm</a:t>
            </a:r>
            <a:r>
              <a:rPr lang="zh-TW" altLang="en-US" sz="1200" b="0" i="0" kern="1200" dirty="0">
                <a:solidFill>
                  <a:schemeClr val="tx1"/>
                </a:solidFill>
                <a:effectLst/>
                <a:latin typeface="+mn-lt"/>
                <a:ea typeface="+mn-ea"/>
                <a:cs typeface="+mn-cs"/>
              </a:rPr>
              <a:t>閾值下的最佳</a:t>
            </a:r>
            <a:r>
              <a:rPr lang="en-US" altLang="zh-TW" sz="1200" b="0" i="0" kern="1200" dirty="0">
                <a:solidFill>
                  <a:schemeClr val="tx1"/>
                </a:solidFill>
                <a:effectLst/>
                <a:latin typeface="+mn-lt"/>
                <a:ea typeface="+mn-ea"/>
                <a:cs typeface="+mn-cs"/>
              </a:rPr>
              <a:t>TS</a:t>
            </a:r>
            <a:r>
              <a:rPr lang="zh-TW" altLang="en-US" sz="1200" b="0" i="0" kern="1200" dirty="0">
                <a:solidFill>
                  <a:schemeClr val="tx1"/>
                </a:solidFill>
                <a:effectLst/>
                <a:latin typeface="+mn-lt"/>
                <a:ea typeface="+mn-ea"/>
                <a:cs typeface="+mn-cs"/>
              </a:rPr>
              <a:t>約為 </a:t>
            </a:r>
            <a:r>
              <a:rPr lang="en-US" altLang="zh-TW" sz="1200" b="0" i="0" kern="1200" dirty="0">
                <a:solidFill>
                  <a:schemeClr val="tx1"/>
                </a:solidFill>
                <a:effectLst/>
                <a:latin typeface="+mn-lt"/>
                <a:ea typeface="+mn-ea"/>
                <a:cs typeface="+mn-cs"/>
              </a:rPr>
              <a:t>0.38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0.25</a:t>
            </a:r>
            <a:r>
              <a:rPr lang="zh-TW" altLang="en-US" sz="1200" b="0" i="0" kern="1200" dirty="0">
                <a:solidFill>
                  <a:schemeClr val="tx1"/>
                </a:solidFill>
                <a:effectLst/>
                <a:latin typeface="+mn-lt"/>
                <a:ea typeface="+mn-ea"/>
                <a:cs typeface="+mn-cs"/>
              </a:rPr>
              <a:t>。但他們使用的是</a:t>
            </a:r>
            <a:r>
              <a:rPr lang="en-US" altLang="zh-TW" sz="1200" b="0" i="0" kern="1200" dirty="0">
                <a:solidFill>
                  <a:schemeClr val="tx1"/>
                </a:solidFill>
                <a:effectLst/>
                <a:latin typeface="+mn-lt"/>
                <a:ea typeface="+mn-ea"/>
                <a:cs typeface="+mn-cs"/>
              </a:rPr>
              <a:t>TS</a:t>
            </a:r>
            <a:r>
              <a:rPr lang="zh-TW" altLang="en-US" sz="1200" b="0" i="0" kern="1200" dirty="0">
                <a:solidFill>
                  <a:schemeClr val="tx1"/>
                </a:solidFill>
                <a:effectLst/>
                <a:latin typeface="+mn-lt"/>
                <a:ea typeface="+mn-ea"/>
                <a:cs typeface="+mn-cs"/>
              </a:rPr>
              <a:t>而不是</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，因此會受預測事件的頻率而高估。</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a:t>
            </a:r>
            <a:r>
              <a:rPr lang="en-US" altLang="zh-TW" sz="1200" b="0" i="0" kern="1200" dirty="0">
                <a:solidFill>
                  <a:schemeClr val="tx1"/>
                </a:solidFill>
                <a:effectLst/>
                <a:latin typeface="+mn-lt"/>
                <a:ea typeface="+mn-ea"/>
                <a:cs typeface="+mn-cs"/>
              </a:rPr>
              <a:t>Sun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Zhang (2008) </a:t>
            </a:r>
            <a:r>
              <a:rPr lang="zh-TW" altLang="en-US" sz="1200" b="0" i="0" kern="1200" dirty="0">
                <a:solidFill>
                  <a:schemeClr val="tx1"/>
                </a:solidFill>
                <a:effectLst/>
                <a:latin typeface="+mn-lt"/>
                <a:ea typeface="+mn-ea"/>
                <a:cs typeface="+mn-cs"/>
              </a:rPr>
              <a:t>利用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和都卜勒雷達研究了 </a:t>
            </a:r>
            <a:r>
              <a:rPr lang="en-US" altLang="zh-TW" sz="1200" b="0" i="0" kern="1200" dirty="0">
                <a:solidFill>
                  <a:schemeClr val="tx1"/>
                </a:solidFill>
                <a:effectLst/>
                <a:latin typeface="+mn-lt"/>
                <a:ea typeface="+mn-ea"/>
                <a:cs typeface="+mn-cs"/>
              </a:rPr>
              <a:t>IHOP </a:t>
            </a:r>
            <a:r>
              <a:rPr lang="zh-TW" altLang="en-US" sz="1200" b="0" i="0" kern="1200" dirty="0">
                <a:solidFill>
                  <a:schemeClr val="tx1"/>
                </a:solidFill>
                <a:effectLst/>
                <a:latin typeface="+mn-lt"/>
                <a:ea typeface="+mn-ea"/>
                <a:cs typeface="+mn-cs"/>
              </a:rPr>
              <a:t>實驗期在美國觀察到的颮線。在小雨</a:t>
            </a:r>
            <a:r>
              <a:rPr lang="en-US" altLang="zh-TW" sz="1200" b="0" i="0" kern="1200" dirty="0">
                <a:solidFill>
                  <a:schemeClr val="tx1"/>
                </a:solidFill>
                <a:effectLst/>
                <a:latin typeface="+mn-lt"/>
                <a:ea typeface="+mn-ea"/>
                <a:cs typeface="+mn-cs"/>
              </a:rPr>
              <a:t>2mm</a:t>
            </a:r>
            <a:r>
              <a:rPr lang="zh-TW" altLang="en-US" sz="1200" b="0" i="0" kern="1200" dirty="0">
                <a:solidFill>
                  <a:schemeClr val="tx1"/>
                </a:solidFill>
                <a:effectLst/>
                <a:latin typeface="+mn-lt"/>
                <a:ea typeface="+mn-ea"/>
                <a:cs typeface="+mn-cs"/>
              </a:rPr>
              <a:t>的情況下，他們的實驗預測的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小時累積降雨的</a:t>
            </a:r>
            <a:r>
              <a:rPr lang="en-US" altLang="zh-TW" sz="1200" b="0" i="0" kern="1200" dirty="0">
                <a:solidFill>
                  <a:schemeClr val="tx1"/>
                </a:solidFill>
                <a:effectLst/>
                <a:latin typeface="+mn-lt"/>
                <a:ea typeface="+mn-ea"/>
                <a:cs typeface="+mn-cs"/>
              </a:rPr>
              <a:t>TS</a:t>
            </a:r>
            <a:r>
              <a:rPr lang="zh-TW" altLang="en-US" sz="1200" b="0" i="0" kern="1200" dirty="0">
                <a:solidFill>
                  <a:schemeClr val="tx1"/>
                </a:solidFill>
                <a:effectLst/>
                <a:latin typeface="+mn-lt"/>
                <a:ea typeface="+mn-ea"/>
                <a:cs typeface="+mn-cs"/>
              </a:rPr>
              <a:t>可達到，但當降水量超過 </a:t>
            </a:r>
            <a:r>
              <a:rPr lang="en-US" altLang="zh-TW" sz="1200" b="0" i="0" kern="1200" dirty="0">
                <a:solidFill>
                  <a:schemeClr val="tx1"/>
                </a:solidFill>
                <a:effectLst/>
                <a:latin typeface="+mn-lt"/>
                <a:ea typeface="+mn-ea"/>
                <a:cs typeface="+mn-cs"/>
              </a:rPr>
              <a:t>14mm</a:t>
            </a:r>
            <a:r>
              <a:rPr lang="zh-TW" altLang="en-US" sz="1200" b="0" i="0" kern="1200" dirty="0">
                <a:solidFill>
                  <a:schemeClr val="tx1"/>
                </a:solidFill>
                <a:effectLst/>
                <a:latin typeface="+mn-lt"/>
                <a:ea typeface="+mn-ea"/>
                <a:cs typeface="+mn-cs"/>
              </a:rPr>
              <a:t>時，</a:t>
            </a:r>
            <a:r>
              <a:rPr lang="en-US" altLang="zh-TW" sz="1200" b="0" i="0" kern="1200" dirty="0">
                <a:solidFill>
                  <a:schemeClr val="tx1"/>
                </a:solidFill>
                <a:effectLst/>
                <a:latin typeface="+mn-lt"/>
                <a:ea typeface="+mn-ea"/>
                <a:cs typeface="+mn-cs"/>
              </a:rPr>
              <a:t>TS</a:t>
            </a:r>
            <a:r>
              <a:rPr lang="zh-TW" altLang="en-US" sz="1200" b="0" i="0" kern="1200" dirty="0">
                <a:solidFill>
                  <a:schemeClr val="tx1"/>
                </a:solidFill>
                <a:effectLst/>
                <a:latin typeface="+mn-lt"/>
                <a:ea typeface="+mn-ea"/>
                <a:cs typeface="+mn-cs"/>
              </a:rPr>
              <a:t>就會迅速下降到小於 </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--Clark</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2009 </a:t>
            </a:r>
            <a:r>
              <a:rPr lang="zh-TW" altLang="en-US" sz="1200" b="0" i="0" kern="1200" dirty="0">
                <a:solidFill>
                  <a:schemeClr val="tx1"/>
                </a:solidFill>
                <a:effectLst/>
                <a:latin typeface="+mn-lt"/>
                <a:ea typeface="+mn-ea"/>
                <a:cs typeface="+mn-cs"/>
              </a:rPr>
              <a:t>比較了有</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個成員、</a:t>
            </a:r>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公里空間分辨率和 </a:t>
            </a:r>
            <a:r>
              <a:rPr lang="en-US" altLang="zh-TW" sz="1200" b="0" i="0" kern="1200" dirty="0">
                <a:solidFill>
                  <a:schemeClr val="tx1"/>
                </a:solidFill>
                <a:effectLst/>
                <a:latin typeface="+mn-lt"/>
                <a:ea typeface="+mn-ea"/>
                <a:cs typeface="+mn-cs"/>
              </a:rPr>
              <a:t>15 </a:t>
            </a:r>
            <a:r>
              <a:rPr lang="zh-TW" altLang="en-US" sz="1200" b="0" i="0" kern="1200" dirty="0">
                <a:solidFill>
                  <a:schemeClr val="tx1"/>
                </a:solidFill>
                <a:effectLst/>
                <a:latin typeface="+mn-lt"/>
                <a:ea typeface="+mn-ea"/>
                <a:cs typeface="+mn-cs"/>
              </a:rPr>
              <a:t>個成員、</a:t>
            </a:r>
            <a:r>
              <a:rPr lang="en-US" altLang="zh-TW" sz="1200" b="0" i="0" kern="1200" dirty="0">
                <a:solidFill>
                  <a:schemeClr val="tx1"/>
                </a:solidFill>
                <a:effectLst/>
                <a:latin typeface="+mn-lt"/>
                <a:ea typeface="+mn-ea"/>
                <a:cs typeface="+mn-cs"/>
              </a:rPr>
              <a:t>20 </a:t>
            </a:r>
            <a:r>
              <a:rPr lang="zh-TW" altLang="en-US" sz="1200" b="0" i="0" kern="1200" dirty="0">
                <a:solidFill>
                  <a:schemeClr val="tx1"/>
                </a:solidFill>
                <a:effectLst/>
                <a:latin typeface="+mn-lt"/>
                <a:ea typeface="+mn-ea"/>
                <a:cs typeface="+mn-cs"/>
              </a:rPr>
              <a:t>公里空間分辨率的</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系集對美國中部的降雨預報能力。在不同閾值（</a:t>
            </a:r>
            <a:r>
              <a:rPr lang="en-US" altLang="zh-TW" sz="1200" b="0" i="0" kern="1200" dirty="0">
                <a:solidFill>
                  <a:schemeClr val="tx1"/>
                </a:solidFill>
                <a:effectLst/>
                <a:latin typeface="+mn-lt"/>
                <a:ea typeface="+mn-ea"/>
                <a:cs typeface="+mn-cs"/>
              </a:rPr>
              <a:t>0.10</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0.25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0.50 </a:t>
            </a:r>
            <a:r>
              <a:rPr lang="zh-TW" altLang="en-US" sz="1200" b="0" i="0" kern="1200" dirty="0">
                <a:solidFill>
                  <a:schemeClr val="tx1"/>
                </a:solidFill>
                <a:effectLst/>
                <a:latin typeface="+mn-lt"/>
                <a:ea typeface="+mn-ea"/>
                <a:cs typeface="+mn-cs"/>
              </a:rPr>
              <a:t>英寸）下以及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小時累積間隔下，平均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通常低於 </a:t>
            </a:r>
            <a:r>
              <a:rPr lang="en-US" altLang="zh-TW" sz="1200" b="0" i="0" kern="1200" dirty="0">
                <a:solidFill>
                  <a:schemeClr val="tx1"/>
                </a:solidFill>
                <a:effectLst/>
                <a:latin typeface="+mn-lt"/>
                <a:ea typeface="+mn-ea"/>
                <a:cs typeface="+mn-cs"/>
              </a:rPr>
              <a:t>0.40</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Kong</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2009</a:t>
            </a:r>
            <a:r>
              <a:rPr lang="zh-TW" altLang="en-US" sz="1200" b="0" i="0" kern="1200" dirty="0">
                <a:solidFill>
                  <a:schemeClr val="tx1"/>
                </a:solidFill>
                <a:effectLst/>
                <a:latin typeface="+mn-lt"/>
                <a:ea typeface="+mn-ea"/>
                <a:cs typeface="+mn-cs"/>
              </a:rPr>
              <a:t>也用</a:t>
            </a:r>
            <a:r>
              <a:rPr lang="en-US" altLang="zh-TW" sz="1200" b="0" i="0" kern="1200" dirty="0">
                <a:solidFill>
                  <a:schemeClr val="tx1"/>
                </a:solidFill>
                <a:effectLst/>
                <a:latin typeface="+mn-lt"/>
                <a:ea typeface="+mn-ea"/>
                <a:cs typeface="+mn-cs"/>
              </a:rPr>
              <a:t>ARW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ARPS</a:t>
            </a:r>
            <a:r>
              <a:rPr lang="zh-TW" altLang="en-US" sz="1200" b="0" i="0" kern="1200" dirty="0">
                <a:solidFill>
                  <a:schemeClr val="tx1"/>
                </a:solidFill>
                <a:effectLst/>
                <a:latin typeface="+mn-lt"/>
                <a:ea typeface="+mn-ea"/>
                <a:cs typeface="+mn-cs"/>
              </a:rPr>
              <a:t>等系統得到類似的結論。</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a:t>
            </a:r>
            <a:r>
              <a:rPr lang="zh-TW" altLang="en-US" sz="1200" b="0" i="0" u="none" strike="noStrike" kern="1200" baseline="0" dirty="0">
                <a:solidFill>
                  <a:schemeClr val="tx1"/>
                </a:solidFill>
                <a:effectLst/>
                <a:latin typeface="+mn-lt"/>
                <a:ea typeface="+mn-ea"/>
                <a:cs typeface="+mn-cs"/>
              </a:rPr>
              <a:t>而</a:t>
            </a:r>
            <a:r>
              <a:rPr lang="en-US" altLang="zh-TW" sz="1200" b="0" i="0" u="none" strike="noStrike" kern="1200" baseline="0" dirty="0">
                <a:solidFill>
                  <a:schemeClr val="tx1"/>
                </a:solidFill>
                <a:latin typeface="+mn-lt"/>
                <a:ea typeface="+mn-ea"/>
                <a:cs typeface="+mn-cs"/>
              </a:rPr>
              <a:t>Kain</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2010 </a:t>
            </a:r>
            <a:r>
              <a:rPr lang="zh-TW" altLang="en-US" sz="1200" b="0" i="0" kern="1200" dirty="0">
                <a:solidFill>
                  <a:schemeClr val="tx1"/>
                </a:solidFill>
                <a:effectLst/>
                <a:latin typeface="+mn-lt"/>
                <a:ea typeface="+mn-ea"/>
                <a:cs typeface="+mn-cs"/>
              </a:rPr>
              <a:t>評估了在 </a:t>
            </a:r>
            <a:r>
              <a:rPr lang="en-US" altLang="zh-TW" sz="1200" b="0" i="0" kern="1200" dirty="0">
                <a:solidFill>
                  <a:schemeClr val="tx1"/>
                </a:solidFill>
                <a:effectLst/>
                <a:latin typeface="+mn-lt"/>
                <a:ea typeface="+mn-ea"/>
                <a:cs typeface="+mn-cs"/>
              </a:rPr>
              <a:t>2008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2009 </a:t>
            </a:r>
            <a:r>
              <a:rPr lang="zh-TW" altLang="en-US" sz="1200" b="0" i="0" kern="1200" dirty="0">
                <a:solidFill>
                  <a:schemeClr val="tx1"/>
                </a:solidFill>
                <a:effectLst/>
                <a:latin typeface="+mn-lt"/>
                <a:ea typeface="+mn-ea"/>
                <a:cs typeface="+mn-cs"/>
              </a:rPr>
              <a:t>年美國春季將雷達資料和其他中尺度觀測結果同化到允許對流的模型的影響。研究表示在預測的前 </a:t>
            </a:r>
            <a:r>
              <a:rPr lang="en-US" altLang="zh-TW" sz="1200" b="0" i="0" kern="1200" dirty="0">
                <a:solidFill>
                  <a:schemeClr val="tx1"/>
                </a:solidFill>
                <a:effectLst/>
                <a:latin typeface="+mn-lt"/>
                <a:ea typeface="+mn-ea"/>
                <a:cs typeface="+mn-cs"/>
              </a:rPr>
              <a:t>3~6 </a:t>
            </a:r>
            <a:r>
              <a:rPr lang="zh-TW" altLang="en-US" sz="1200" b="0" i="0" kern="1200" dirty="0">
                <a:solidFill>
                  <a:schemeClr val="tx1"/>
                </a:solidFill>
                <a:effectLst/>
                <a:latin typeface="+mn-lt"/>
                <a:ea typeface="+mn-ea"/>
                <a:cs typeface="+mn-cs"/>
              </a:rPr>
              <a:t>小時內同化有最大的正面影響，在此期間</a:t>
            </a:r>
            <a:r>
              <a:rPr lang="en-US" altLang="zh-TW" sz="1200" b="0" i="0" kern="1200" dirty="0">
                <a:solidFill>
                  <a:schemeClr val="tx1"/>
                </a:solidFill>
                <a:effectLst/>
                <a:latin typeface="+mn-lt"/>
                <a:ea typeface="+mn-ea"/>
                <a:cs typeface="+mn-cs"/>
              </a:rPr>
              <a:t>1mm</a:t>
            </a:r>
            <a:r>
              <a:rPr lang="zh-TW" altLang="en-US" sz="1200" b="0" i="0" kern="1200" dirty="0">
                <a:solidFill>
                  <a:schemeClr val="tx1"/>
                </a:solidFill>
                <a:effectLst/>
                <a:latin typeface="+mn-lt"/>
                <a:ea typeface="+mn-ea"/>
                <a:cs typeface="+mn-cs"/>
              </a:rPr>
              <a:t>閾值的</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分數範圍為 </a:t>
            </a:r>
            <a:r>
              <a:rPr lang="en-US" altLang="zh-TW" sz="1200" b="0" i="0" kern="1200" dirty="0">
                <a:solidFill>
                  <a:schemeClr val="tx1"/>
                </a:solidFill>
                <a:effectLst/>
                <a:latin typeface="+mn-lt"/>
                <a:ea typeface="+mn-ea"/>
                <a:cs typeface="+mn-cs"/>
              </a:rPr>
              <a:t>0.20 ~</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0.35</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a:t>
            </a:r>
            <a:r>
              <a:rPr lang="zh-TW" altLang="en-US" sz="1200" b="0" i="0" u="none" strike="noStrike" kern="1200" baseline="0" dirty="0">
                <a:solidFill>
                  <a:schemeClr val="tx1"/>
                </a:solidFill>
                <a:effectLst/>
                <a:latin typeface="+mn-lt"/>
                <a:ea typeface="+mn-ea"/>
                <a:cs typeface="+mn-cs"/>
              </a:rPr>
              <a:t>而</a:t>
            </a:r>
            <a:r>
              <a:rPr lang="zh-TW" altLang="en-US" sz="1200" b="0" i="0" kern="1200" dirty="0">
                <a:solidFill>
                  <a:schemeClr val="tx1"/>
                </a:solidFill>
                <a:effectLst/>
                <a:latin typeface="+mn-lt"/>
                <a:ea typeface="+mn-ea"/>
                <a:cs typeface="+mn-cs"/>
              </a:rPr>
              <a:t>台灣地區的相關研究如 </a:t>
            </a:r>
            <a:r>
              <a:rPr lang="en-US" altLang="zh-TW" sz="1200" b="0" i="0" kern="1200" dirty="0" err="1">
                <a:solidFill>
                  <a:schemeClr val="tx1"/>
                </a:solidFill>
                <a:effectLst/>
                <a:latin typeface="+mn-lt"/>
                <a:ea typeface="+mn-ea"/>
                <a:cs typeface="+mn-cs"/>
              </a:rPr>
              <a:t>Chien</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2002</a:t>
            </a:r>
            <a:r>
              <a:rPr lang="zh-TW" altLang="en-US" sz="1200" b="0" i="0" kern="1200" dirty="0">
                <a:solidFill>
                  <a:schemeClr val="tx1"/>
                </a:solidFill>
                <a:effectLst/>
                <a:latin typeface="+mn-lt"/>
                <a:ea typeface="+mn-ea"/>
                <a:cs typeface="+mn-cs"/>
              </a:rPr>
              <a:t>，他們利用第五代賓夕法尼亞大學</a:t>
            </a:r>
            <a:r>
              <a:rPr lang="en-US" altLang="zh-TW" sz="1200" b="0" i="0" kern="1200" dirty="0">
                <a:solidFill>
                  <a:schemeClr val="tx1"/>
                </a:solidFill>
                <a:effectLst/>
                <a:latin typeface="+mn-lt"/>
                <a:ea typeface="+mn-ea"/>
                <a:cs typeface="+mn-cs"/>
              </a:rPr>
              <a:t>NCAR </a:t>
            </a:r>
            <a:r>
              <a:rPr lang="zh-TW" altLang="en-US" sz="1200" b="0" i="0" kern="1200" dirty="0">
                <a:solidFill>
                  <a:schemeClr val="tx1"/>
                </a:solidFill>
                <a:effectLst/>
                <a:latin typeface="+mn-lt"/>
                <a:ea typeface="+mn-ea"/>
                <a:cs typeface="+mn-cs"/>
              </a:rPr>
              <a:t>中尺度模型 </a:t>
            </a:r>
            <a:r>
              <a:rPr lang="en-US" altLang="zh-TW" sz="1200" b="0" i="0" kern="1200" dirty="0">
                <a:solidFill>
                  <a:schemeClr val="tx1"/>
                </a:solidFill>
                <a:effectLst/>
                <a:latin typeface="+mn-lt"/>
                <a:ea typeface="+mn-ea"/>
                <a:cs typeface="+mn-cs"/>
              </a:rPr>
              <a:t>MM5 </a:t>
            </a:r>
            <a:r>
              <a:rPr lang="zh-TW" altLang="en-US" sz="1200" b="0" i="0" kern="1200" dirty="0">
                <a:solidFill>
                  <a:schemeClr val="tx1"/>
                </a:solidFill>
                <a:effectLst/>
                <a:latin typeface="+mn-lt"/>
                <a:ea typeface="+mn-ea"/>
                <a:cs typeface="+mn-cs"/>
              </a:rPr>
              <a:t>評估台灣的 </a:t>
            </a:r>
            <a:r>
              <a:rPr lang="en-US" altLang="zh-TW" sz="1200" b="0" i="0" kern="1200" dirty="0">
                <a:solidFill>
                  <a:schemeClr val="tx1"/>
                </a:solidFill>
                <a:effectLst/>
                <a:latin typeface="+mn-lt"/>
                <a:ea typeface="+mn-ea"/>
                <a:cs typeface="+mn-cs"/>
              </a:rPr>
              <a:t>QPF </a:t>
            </a:r>
            <a:r>
              <a:rPr lang="zh-TW" altLang="en-US" sz="1200" b="0" i="0" kern="1200" dirty="0">
                <a:solidFill>
                  <a:schemeClr val="tx1"/>
                </a:solidFill>
                <a:effectLst/>
                <a:latin typeface="+mn-lt"/>
                <a:ea typeface="+mn-ea"/>
                <a:cs typeface="+mn-cs"/>
              </a:rPr>
              <a:t>能力，模型網格大小為 </a:t>
            </a:r>
            <a:r>
              <a:rPr lang="en-US" altLang="zh-TW" sz="1200" b="0" i="0" kern="1200" dirty="0">
                <a:solidFill>
                  <a:schemeClr val="tx1"/>
                </a:solidFill>
                <a:effectLst/>
                <a:latin typeface="+mn-lt"/>
                <a:ea typeface="+mn-ea"/>
                <a:cs typeface="+mn-cs"/>
              </a:rPr>
              <a:t>15 </a:t>
            </a:r>
            <a:r>
              <a:rPr lang="zh-TW" altLang="en-US" sz="1200" b="0" i="0" kern="1200" dirty="0">
                <a:solidFill>
                  <a:schemeClr val="tx1"/>
                </a:solidFill>
                <a:effectLst/>
                <a:latin typeface="+mn-lt"/>
                <a:ea typeface="+mn-ea"/>
                <a:cs typeface="+mn-cs"/>
              </a:rPr>
              <a:t>公里，</a:t>
            </a:r>
            <a:r>
              <a:rPr lang="en-US" altLang="zh-TW" sz="1200" b="0" i="0" kern="1200" dirty="0">
                <a:solidFill>
                  <a:schemeClr val="tx1"/>
                </a:solidFill>
                <a:effectLst/>
                <a:latin typeface="+mn-lt"/>
                <a:ea typeface="+mn-ea"/>
                <a:cs typeface="+mn-cs"/>
              </a:rPr>
              <a:t>12 </a:t>
            </a:r>
            <a:r>
              <a:rPr lang="zh-TW" altLang="en-US" sz="1200" b="0" i="0" kern="1200" dirty="0">
                <a:solidFill>
                  <a:schemeClr val="tx1"/>
                </a:solidFill>
                <a:effectLst/>
                <a:latin typeface="+mn-lt"/>
                <a:ea typeface="+mn-ea"/>
                <a:cs typeface="+mn-cs"/>
              </a:rPr>
              <a:t>小時累積降雨在</a:t>
            </a:r>
            <a:r>
              <a:rPr lang="en-US" altLang="zh-TW" sz="1200" b="0" i="0" kern="1200" dirty="0">
                <a:solidFill>
                  <a:schemeClr val="tx1"/>
                </a:solidFill>
                <a:effectLst/>
                <a:latin typeface="+mn-lt"/>
                <a:ea typeface="+mn-ea"/>
                <a:cs typeface="+mn-cs"/>
              </a:rPr>
              <a:t>2mm</a:t>
            </a:r>
            <a:r>
              <a:rPr lang="zh-TW" altLang="en-US" sz="1200" b="0" i="0" kern="1200" dirty="0">
                <a:solidFill>
                  <a:schemeClr val="tx1"/>
                </a:solidFill>
                <a:effectLst/>
                <a:latin typeface="+mn-lt"/>
                <a:ea typeface="+mn-ea"/>
                <a:cs typeface="+mn-cs"/>
              </a:rPr>
              <a:t>閾值的 </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最高得分為 </a:t>
            </a:r>
            <a:r>
              <a:rPr lang="en-US" altLang="zh-TW" sz="1200" b="0" i="0" kern="1200" dirty="0">
                <a:solidFill>
                  <a:schemeClr val="tx1"/>
                </a:solidFill>
                <a:effectLst/>
                <a:latin typeface="+mn-lt"/>
                <a:ea typeface="+mn-ea"/>
                <a:cs typeface="+mn-cs"/>
              </a:rPr>
              <a:t>0.2</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a:t>
            </a:r>
            <a:r>
              <a:rPr lang="en-US" altLang="zh-TW" sz="1200" b="0" i="0" kern="1200" dirty="0">
                <a:solidFill>
                  <a:schemeClr val="tx1"/>
                </a:solidFill>
                <a:effectLst/>
                <a:latin typeface="+mn-lt"/>
                <a:ea typeface="+mn-ea"/>
                <a:cs typeface="+mn-cs"/>
              </a:rPr>
              <a:t>Hong (2003) </a:t>
            </a:r>
            <a:r>
              <a:rPr lang="zh-TW" altLang="en-US" sz="1200" b="0" i="0" kern="1200" dirty="0">
                <a:solidFill>
                  <a:schemeClr val="tx1"/>
                </a:solidFill>
                <a:effectLst/>
                <a:latin typeface="+mn-lt"/>
                <a:ea typeface="+mn-ea"/>
                <a:cs typeface="+mn-cs"/>
              </a:rPr>
              <a:t>還使用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公里分辨率的 </a:t>
            </a:r>
            <a:r>
              <a:rPr lang="en-US" altLang="zh-TW" sz="1200" b="0" i="0" kern="1200" dirty="0">
                <a:solidFill>
                  <a:schemeClr val="tx1"/>
                </a:solidFill>
                <a:effectLst/>
                <a:latin typeface="+mn-lt"/>
                <a:ea typeface="+mn-ea"/>
                <a:cs typeface="+mn-cs"/>
              </a:rPr>
              <a:t>MM5 </a:t>
            </a:r>
            <a:r>
              <a:rPr lang="zh-TW" altLang="en-US" sz="1200" b="0" i="0" kern="1200" dirty="0">
                <a:solidFill>
                  <a:schemeClr val="tx1"/>
                </a:solidFill>
                <a:effectLst/>
                <a:latin typeface="+mn-lt"/>
                <a:ea typeface="+mn-ea"/>
                <a:cs typeface="+mn-cs"/>
              </a:rPr>
              <a:t>對台灣及附近地區進行了降雨預測實驗，結果表示</a:t>
            </a:r>
            <a:r>
              <a:rPr lang="en-US" altLang="zh-TW" sz="1200" b="0" i="0" kern="1200" dirty="0">
                <a:solidFill>
                  <a:schemeClr val="tx1"/>
                </a:solidFill>
                <a:effectLst/>
                <a:latin typeface="+mn-lt"/>
                <a:ea typeface="+mn-ea"/>
                <a:cs typeface="+mn-cs"/>
              </a:rPr>
              <a:t>12~24 </a:t>
            </a:r>
            <a:r>
              <a:rPr lang="zh-TW" altLang="en-US" sz="1200" b="0" i="0" kern="1200" dirty="0">
                <a:solidFill>
                  <a:schemeClr val="tx1"/>
                </a:solidFill>
                <a:effectLst/>
                <a:latin typeface="+mn-lt"/>
                <a:ea typeface="+mn-ea"/>
                <a:cs typeface="+mn-cs"/>
              </a:rPr>
              <a:t>小時預測的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指數在不同閾值下約為 </a:t>
            </a:r>
            <a:r>
              <a:rPr lang="en-US" altLang="zh-TW" sz="1200" b="0" i="0" kern="1200" dirty="0">
                <a:solidFill>
                  <a:schemeClr val="tx1"/>
                </a:solidFill>
                <a:effectLst/>
                <a:latin typeface="+mn-lt"/>
                <a:ea typeface="+mn-ea"/>
                <a:cs typeface="+mn-cs"/>
              </a:rPr>
              <a:t>0.09~0.23</a:t>
            </a:r>
            <a:r>
              <a:rPr lang="zh-TW" altLang="en-US" sz="1200" b="0" i="0" kern="1200" dirty="0">
                <a:solidFill>
                  <a:schemeClr val="tx1"/>
                </a:solidFill>
                <a:effectLst/>
                <a:latin typeface="+mn-lt"/>
                <a:ea typeface="+mn-ea"/>
                <a:cs typeface="+mn-cs"/>
              </a:rPr>
              <a:t>，且 </a:t>
            </a:r>
            <a:r>
              <a:rPr lang="en-US" altLang="zh-TW" sz="1200" b="0" i="0" kern="1200" dirty="0">
                <a:solidFill>
                  <a:schemeClr val="tx1"/>
                </a:solidFill>
                <a:effectLst/>
                <a:latin typeface="+mn-lt"/>
                <a:ea typeface="+mn-ea"/>
                <a:cs typeface="+mn-cs"/>
              </a:rPr>
              <a:t>0~12 </a:t>
            </a:r>
            <a:r>
              <a:rPr lang="zh-TW" altLang="en-US" sz="1200" b="0" i="0" kern="1200" dirty="0">
                <a:solidFill>
                  <a:schemeClr val="tx1"/>
                </a:solidFill>
                <a:effectLst/>
                <a:latin typeface="+mn-lt"/>
                <a:ea typeface="+mn-ea"/>
                <a:cs typeface="+mn-cs"/>
              </a:rPr>
              <a:t>小時的準確度最差，</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的從 </a:t>
            </a:r>
            <a:r>
              <a:rPr lang="en-US" altLang="zh-TW" sz="1200" b="0" i="0" kern="1200" dirty="0">
                <a:solidFill>
                  <a:schemeClr val="tx1"/>
                </a:solidFill>
                <a:effectLst/>
                <a:latin typeface="+mn-lt"/>
                <a:ea typeface="+mn-ea"/>
                <a:cs typeface="+mn-cs"/>
              </a:rPr>
              <a:t>0.22 </a:t>
            </a:r>
            <a:r>
              <a:rPr lang="zh-TW" altLang="en-US" sz="1200" b="0" i="0" kern="1200" dirty="0">
                <a:solidFill>
                  <a:schemeClr val="tx1"/>
                </a:solidFill>
                <a:effectLst/>
                <a:latin typeface="+mn-lt"/>
                <a:ea typeface="+mn-ea"/>
                <a:cs typeface="+mn-cs"/>
              </a:rPr>
              <a:t>到 </a:t>
            </a:r>
            <a:r>
              <a:rPr lang="en-US" altLang="zh-TW" sz="1200" b="0" i="0" kern="1200" dirty="0">
                <a:solidFill>
                  <a:schemeClr val="tx1"/>
                </a:solidFill>
                <a:effectLst/>
                <a:latin typeface="+mn-lt"/>
                <a:ea typeface="+mn-ea"/>
                <a:cs typeface="+mn-cs"/>
              </a:rPr>
              <a:t>0.03</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--Yang</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2004 </a:t>
            </a:r>
            <a:r>
              <a:rPr lang="zh-TW" altLang="en-US" sz="1200" b="0" i="0" kern="1200" dirty="0">
                <a:solidFill>
                  <a:schemeClr val="tx1"/>
                </a:solidFill>
                <a:effectLst/>
                <a:latin typeface="+mn-lt"/>
                <a:ea typeface="+mn-ea"/>
                <a:cs typeface="+mn-cs"/>
              </a:rPr>
              <a:t>提出了多元線性回歸技術的系集預測，對於小到中雨，</a:t>
            </a:r>
            <a:r>
              <a:rPr lang="en-US" altLang="zh-TW" sz="1200" b="0" i="0" kern="1200" dirty="0">
                <a:solidFill>
                  <a:schemeClr val="tx1"/>
                </a:solidFill>
                <a:effectLst/>
                <a:latin typeface="+mn-lt"/>
                <a:ea typeface="+mn-ea"/>
                <a:cs typeface="+mn-cs"/>
              </a:rPr>
              <a:t>12 </a:t>
            </a:r>
            <a:r>
              <a:rPr lang="zh-TW" altLang="en-US" sz="1200" b="0" i="0" kern="1200" dirty="0">
                <a:solidFill>
                  <a:schemeClr val="tx1"/>
                </a:solidFill>
                <a:effectLst/>
                <a:latin typeface="+mn-lt"/>
                <a:ea typeface="+mn-ea"/>
                <a:cs typeface="+mn-cs"/>
              </a:rPr>
              <a:t>小時內的 </a:t>
            </a:r>
            <a:r>
              <a:rPr lang="en-US" altLang="zh-TW" sz="1200" b="0" i="0" kern="1200" dirty="0">
                <a:solidFill>
                  <a:schemeClr val="tx1"/>
                </a:solidFill>
                <a:effectLst/>
                <a:latin typeface="+mn-lt"/>
                <a:ea typeface="+mn-ea"/>
                <a:cs typeface="+mn-cs"/>
              </a:rPr>
              <a:t>ETS </a:t>
            </a:r>
            <a:r>
              <a:rPr lang="zh-TW" altLang="en-US" sz="1200" b="0" i="0" kern="1200" dirty="0">
                <a:solidFill>
                  <a:schemeClr val="tx1"/>
                </a:solidFill>
                <a:effectLst/>
                <a:latin typeface="+mn-lt"/>
                <a:ea typeface="+mn-ea"/>
                <a:cs typeface="+mn-cs"/>
              </a:rPr>
              <a:t>約為 </a:t>
            </a:r>
            <a:r>
              <a:rPr lang="en-US" altLang="zh-TW" sz="1200" b="0" i="0" kern="1200" dirty="0">
                <a:solidFill>
                  <a:schemeClr val="tx1"/>
                </a:solidFill>
                <a:effectLst/>
                <a:latin typeface="+mn-lt"/>
                <a:ea typeface="+mn-ea"/>
                <a:cs typeface="+mn-cs"/>
              </a:rPr>
              <a:t>0.1 ~</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0.3</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21</a:t>
            </a:fld>
            <a:endParaRPr lang="zh-TW" altLang="en-US"/>
          </a:p>
        </p:txBody>
      </p:sp>
    </p:spTree>
    <p:extLst>
      <p:ext uri="{BB962C8B-B14F-4D97-AF65-F5344CB8AC3E}">
        <p14:creationId xmlns:p14="http://schemas.microsoft.com/office/powerpoint/2010/main" val="226602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好，雖然</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分析場可以反映地形的影響，但是如果我們將</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分析場與</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合併，也許可以利用</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的地形解析能力更好地模擬對流與山脈的交互作用。</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的配置由兩個</a:t>
            </a:r>
            <a:r>
              <a:rPr lang="en-US"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d01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d02</a:t>
            </a:r>
            <a:r>
              <a:rPr lang="zh-TW" altLang="en-US" sz="1200" b="0" i="0" kern="1200" dirty="0">
                <a:solidFill>
                  <a:schemeClr val="tx1"/>
                </a:solidFill>
                <a:effectLst/>
                <a:latin typeface="+mn-lt"/>
                <a:ea typeface="+mn-ea"/>
                <a:cs typeface="+mn-cs"/>
              </a:rPr>
              <a:t>組成，兩個</a:t>
            </a:r>
            <a:r>
              <a:rPr lang="en-US"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都包括水平的 </a:t>
            </a:r>
            <a:r>
              <a:rPr lang="en-US" altLang="zh-TW" sz="1200" b="0" i="0" kern="1200" dirty="0">
                <a:solidFill>
                  <a:schemeClr val="tx1"/>
                </a:solidFill>
                <a:effectLst/>
                <a:latin typeface="+mn-lt"/>
                <a:ea typeface="+mn-ea"/>
                <a:cs typeface="+mn-cs"/>
              </a:rPr>
              <a:t>264 x 216 </a:t>
            </a:r>
            <a:r>
              <a:rPr lang="zh-TW" altLang="en-US" sz="1200" b="0" i="0" kern="1200" dirty="0">
                <a:solidFill>
                  <a:schemeClr val="tx1"/>
                </a:solidFill>
                <a:effectLst/>
                <a:latin typeface="+mn-lt"/>
                <a:ea typeface="+mn-ea"/>
                <a:cs typeface="+mn-cs"/>
              </a:rPr>
              <a:t>個網格點和垂直的 </a:t>
            </a:r>
            <a:r>
              <a:rPr lang="en-US" altLang="zh-TW" sz="1200" b="0" i="0" kern="1200" dirty="0">
                <a:solidFill>
                  <a:schemeClr val="tx1"/>
                </a:solidFill>
                <a:effectLst/>
                <a:latin typeface="+mn-lt"/>
                <a:ea typeface="+mn-ea"/>
                <a:cs typeface="+mn-cs"/>
              </a:rPr>
              <a:t>46</a:t>
            </a:r>
            <a:r>
              <a:rPr lang="zh-TW" altLang="en-US" sz="1200" b="0" i="0" kern="1200" dirty="0">
                <a:solidFill>
                  <a:schemeClr val="tx1"/>
                </a:solidFill>
                <a:effectLst/>
                <a:latin typeface="+mn-lt"/>
                <a:ea typeface="+mn-ea"/>
                <a:cs typeface="+mn-cs"/>
              </a:rPr>
              <a:t>個</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追隨地勢高度層，網格解析度分別為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公里。 </a:t>
            </a:r>
            <a:r>
              <a:rPr lang="en-US" altLang="zh-TW" sz="1200" b="0" i="0" kern="1200" dirty="0">
                <a:solidFill>
                  <a:schemeClr val="tx1"/>
                </a:solidFill>
                <a:effectLst/>
                <a:latin typeface="+mn-lt"/>
                <a:ea typeface="+mn-ea"/>
                <a:cs typeface="+mn-cs"/>
              </a:rPr>
              <a:t>d02</a:t>
            </a:r>
            <a:r>
              <a:rPr lang="zh-TW" altLang="en-US" sz="1200" b="0" i="0" kern="1200" dirty="0">
                <a:solidFill>
                  <a:schemeClr val="tx1"/>
                </a:solidFill>
                <a:effectLst/>
                <a:latin typeface="+mn-lt"/>
                <a:ea typeface="+mn-ea"/>
                <a:cs typeface="+mn-cs"/>
              </a:rPr>
              <a:t>也就是中間較小的</a:t>
            </a:r>
            <a:r>
              <a:rPr lang="en-US"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與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分析域重疊，也就不需要額外插值。但由於在垂直上坐標系不同，因此會以</a:t>
            </a:r>
            <a:r>
              <a:rPr lang="en-US" altLang="zh-TW" sz="1200" b="0" i="0" u="none" strike="noStrike" kern="1200" baseline="0" dirty="0">
                <a:solidFill>
                  <a:schemeClr val="tx1"/>
                </a:solidFill>
                <a:latin typeface="+mn-lt"/>
                <a:ea typeface="+mn-ea"/>
                <a:cs typeface="+mn-cs"/>
              </a:rPr>
              <a:t>geopotential height</a:t>
            </a:r>
            <a:r>
              <a:rPr lang="zh-TW" altLang="en-US" sz="1200" b="0" i="0" kern="1200" dirty="0">
                <a:solidFill>
                  <a:schemeClr val="tx1"/>
                </a:solidFill>
                <a:effectLst/>
                <a:latin typeface="+mn-lt"/>
                <a:ea typeface="+mn-ea"/>
                <a:cs typeface="+mn-cs"/>
              </a:rPr>
              <a:t>作為參考，將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分析場內插到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垂直網格中。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為了處理</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分析場和</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合併時的不一致，研究採用右圖公式以計算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場的加權係數</a:t>
            </a:r>
            <a:r>
              <a:rPr lang="en-US" altLang="zh-TW" sz="1200" b="0"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，其中 </a:t>
            </a:r>
            <a:r>
              <a:rPr lang="en-US" altLang="zh-TW" sz="1200" b="0" i="0" kern="1200" dirty="0">
                <a:solidFill>
                  <a:schemeClr val="tx1"/>
                </a:solidFill>
                <a:effectLst/>
                <a:latin typeface="+mn-lt"/>
                <a:ea typeface="+mn-ea"/>
                <a:cs typeface="+mn-cs"/>
              </a:rPr>
              <a:t>D </a:t>
            </a:r>
            <a:r>
              <a:rPr lang="zh-TW" altLang="en-US" sz="1200" b="0" i="0" kern="1200" dirty="0">
                <a:solidFill>
                  <a:schemeClr val="tx1"/>
                </a:solidFill>
                <a:effectLst/>
                <a:latin typeface="+mn-lt"/>
                <a:ea typeface="+mn-ea"/>
                <a:cs typeface="+mn-cs"/>
              </a:rPr>
              <a:t>為網格距離其中一台雷達的距離，這個</a:t>
            </a:r>
            <a:r>
              <a:rPr lang="en-US" altLang="zh-TW" sz="1200" b="0"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設定的標準是反複試驗得到的，是為了讓變數從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轉換到 </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，在這邊</a:t>
            </a:r>
            <a:r>
              <a:rPr lang="en-US" altLang="zh-TW" sz="1200" b="0" i="0" kern="1200" dirty="0">
                <a:solidFill>
                  <a:schemeClr val="tx1"/>
                </a:solidFill>
                <a:effectLst/>
                <a:latin typeface="+mn-lt"/>
                <a:ea typeface="+mn-ea"/>
                <a:cs typeface="+mn-cs"/>
              </a:rPr>
              <a:t>AVDRAS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AWRF </a:t>
            </a:r>
            <a:r>
              <a:rPr lang="zh-TW" altLang="en-US" sz="1200" b="0" i="0" kern="1200" dirty="0">
                <a:solidFill>
                  <a:schemeClr val="tx1"/>
                </a:solidFill>
                <a:effectLst/>
                <a:latin typeface="+mn-lt"/>
                <a:ea typeface="+mn-ea"/>
                <a:cs typeface="+mn-cs"/>
              </a:rPr>
              <a:t>分別代表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模擬的參數 </a:t>
            </a:r>
            <a:r>
              <a:rPr lang="en-US" altLang="zh-TW" sz="1200" b="0" i="0" kern="1200" dirty="0">
                <a:solidFill>
                  <a:schemeClr val="tx1"/>
                </a:solidFill>
                <a:effectLst/>
                <a:latin typeface="+mn-lt"/>
                <a:ea typeface="+mn-ea"/>
                <a:cs typeface="+mn-cs"/>
              </a:rPr>
              <a:t>A</a:t>
            </a:r>
            <a:r>
              <a:rPr lang="zh-TW" altLang="en-US" sz="1200" b="0" i="0" kern="1200" dirty="0">
                <a:solidFill>
                  <a:schemeClr val="tx1"/>
                </a:solidFill>
                <a:effectLst/>
                <a:latin typeface="+mn-lt"/>
                <a:ea typeface="+mn-ea"/>
                <a:cs typeface="+mn-cs"/>
              </a:rPr>
              <a:t>，而 </a:t>
            </a:r>
            <a:r>
              <a:rPr lang="en-US" altLang="zh-TW" sz="1200" b="0" i="0" kern="1200" dirty="0">
                <a:solidFill>
                  <a:schemeClr val="tx1"/>
                </a:solidFill>
                <a:effectLst/>
                <a:latin typeface="+mn-lt"/>
                <a:ea typeface="+mn-ea"/>
                <a:cs typeface="+mn-cs"/>
              </a:rPr>
              <a:t>A’ </a:t>
            </a:r>
            <a:r>
              <a:rPr lang="zh-TW" altLang="en-US" sz="1200" b="0" i="0" kern="1200" dirty="0">
                <a:solidFill>
                  <a:schemeClr val="tx1"/>
                </a:solidFill>
                <a:effectLst/>
                <a:latin typeface="+mn-lt"/>
                <a:ea typeface="+mn-ea"/>
                <a:cs typeface="+mn-cs"/>
              </a:rPr>
              <a:t>是最終插值的值，</a:t>
            </a:r>
            <a:r>
              <a:rPr lang="en-US" altLang="zh-TW" sz="1200" b="0" i="0" kern="1200" dirty="0">
                <a:solidFill>
                  <a:schemeClr val="tx1"/>
                </a:solidFill>
                <a:effectLst/>
                <a:latin typeface="+mn-lt"/>
                <a:ea typeface="+mn-ea"/>
                <a:cs typeface="+mn-cs"/>
              </a:rPr>
              <a:t>WCG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WKT </a:t>
            </a:r>
            <a:r>
              <a:rPr lang="zh-TW" altLang="en-US" sz="1200" b="0" i="0" kern="1200" dirty="0">
                <a:solidFill>
                  <a:schemeClr val="tx1"/>
                </a:solidFill>
                <a:effectLst/>
                <a:latin typeface="+mn-lt"/>
                <a:ea typeface="+mn-ea"/>
                <a:cs typeface="+mn-cs"/>
              </a:rPr>
              <a:t>分別是用 </a:t>
            </a:r>
            <a:r>
              <a:rPr lang="en-US" altLang="zh-TW" sz="1200" b="0" i="0" kern="1200" dirty="0">
                <a:solidFill>
                  <a:schemeClr val="tx1"/>
                </a:solidFill>
                <a:effectLst/>
                <a:latin typeface="+mn-lt"/>
                <a:ea typeface="+mn-ea"/>
                <a:cs typeface="+mn-cs"/>
              </a:rPr>
              <a:t>RCCG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RCKT </a:t>
            </a:r>
            <a:r>
              <a:rPr lang="zh-TW" altLang="en-US" sz="1200" b="0" i="0" kern="1200" dirty="0">
                <a:solidFill>
                  <a:schemeClr val="tx1"/>
                </a:solidFill>
                <a:effectLst/>
                <a:latin typeface="+mn-lt"/>
                <a:ea typeface="+mn-ea"/>
                <a:cs typeface="+mn-cs"/>
              </a:rPr>
              <a:t>兩個雷達計算出的加權係數。</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我們看一下</a:t>
            </a:r>
            <a:r>
              <a:rPr lang="en-US" altLang="zh-TW" sz="1200" b="0" i="0" kern="1200" dirty="0">
                <a:solidFill>
                  <a:schemeClr val="tx1"/>
                </a:solidFill>
                <a:effectLst/>
                <a:latin typeface="+mn-lt"/>
                <a:ea typeface="+mn-ea"/>
                <a:cs typeface="+mn-cs"/>
              </a:rPr>
              <a:t>alpha</a:t>
            </a:r>
            <a:r>
              <a:rPr lang="zh-TW" altLang="en-US" sz="1200" b="0" i="0" kern="1200" dirty="0">
                <a:solidFill>
                  <a:schemeClr val="tx1"/>
                </a:solidFill>
                <a:effectLst/>
                <a:latin typeface="+mn-lt"/>
                <a:ea typeface="+mn-ea"/>
                <a:cs typeface="+mn-cs"/>
              </a:rPr>
              <a:t>的空間分佈可見，總之網格離雷達越近，我們就越相信</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的資料。</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22</a:t>
            </a:fld>
            <a:endParaRPr lang="zh-TW" altLang="en-US"/>
          </a:p>
        </p:txBody>
      </p:sp>
    </p:spTree>
    <p:extLst>
      <p:ext uri="{BB962C8B-B14F-4D97-AF65-F5344CB8AC3E}">
        <p14:creationId xmlns:p14="http://schemas.microsoft.com/office/powerpoint/2010/main" val="2433680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中用的是</a:t>
            </a:r>
            <a:r>
              <a:rPr lang="en-US" altLang="zh-TW" sz="1200" b="0" i="0" kern="1200" dirty="0">
                <a:solidFill>
                  <a:schemeClr val="tx1"/>
                </a:solidFill>
                <a:effectLst/>
                <a:latin typeface="+mn-lt"/>
                <a:ea typeface="+mn-ea"/>
                <a:cs typeface="+mn-cs"/>
              </a:rPr>
              <a:t>Kessler</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1969</a:t>
            </a:r>
            <a:r>
              <a:rPr lang="zh-TW" altLang="en-US" sz="1200" b="0" i="0" kern="1200" dirty="0">
                <a:solidFill>
                  <a:schemeClr val="tx1"/>
                </a:solidFill>
                <a:effectLst/>
                <a:latin typeface="+mn-lt"/>
                <a:ea typeface="+mn-ea"/>
                <a:cs typeface="+mn-cs"/>
              </a:rPr>
              <a:t>提出的暖雨方案，但</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中是用</a:t>
            </a:r>
            <a:r>
              <a:rPr lang="en-US" altLang="zh-TW" sz="1200" b="0" i="0" kern="1200" dirty="0">
                <a:solidFill>
                  <a:schemeClr val="tx1"/>
                </a:solidFill>
                <a:effectLst/>
                <a:latin typeface="+mn-lt"/>
                <a:ea typeface="+mn-ea"/>
                <a:cs typeface="+mn-cs"/>
              </a:rPr>
              <a:t>Lin</a:t>
            </a:r>
            <a:r>
              <a:rPr lang="zh-TW" altLang="en-US" sz="1200" b="0" i="0" kern="1200" dirty="0">
                <a:solidFill>
                  <a:schemeClr val="tx1"/>
                </a:solidFill>
                <a:effectLst/>
                <a:latin typeface="+mn-lt"/>
                <a:ea typeface="+mn-ea"/>
                <a:cs typeface="+mn-cs"/>
              </a:rPr>
              <a:t>等人</a:t>
            </a:r>
            <a:r>
              <a:rPr lang="en-US" altLang="zh-TW" sz="1200" b="0" i="0" kern="1200" dirty="0">
                <a:solidFill>
                  <a:schemeClr val="tx1"/>
                </a:solidFill>
                <a:effectLst/>
                <a:latin typeface="+mn-lt"/>
                <a:ea typeface="+mn-ea"/>
                <a:cs typeface="+mn-cs"/>
              </a:rPr>
              <a:t>1983</a:t>
            </a:r>
            <a:r>
              <a:rPr lang="zh-TW" altLang="en-US" sz="1200" b="0" i="0" kern="1200" dirty="0">
                <a:solidFill>
                  <a:schemeClr val="tx1"/>
                </a:solidFill>
                <a:effectLst/>
                <a:latin typeface="+mn-lt"/>
                <a:ea typeface="+mn-ea"/>
                <a:cs typeface="+mn-cs"/>
              </a:rPr>
              <a:t>提出的方案，因此我們實際上只有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中可用的參數，包括三維風、位溫擾動、水汽量、雲水量和雨水。其他只有在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中可用的微物理參數如冰、雪、霰都設為零，並且資料合併時只使用地形上方的那些參數。</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有四個不同的背景場，而</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可以用 </a:t>
            </a:r>
            <a:r>
              <a:rPr lang="en-US" altLang="zh-TW" sz="1200" b="0" i="0" kern="1200" dirty="0">
                <a:solidFill>
                  <a:schemeClr val="tx1"/>
                </a:solidFill>
                <a:effectLst/>
                <a:latin typeface="+mn-lt"/>
                <a:ea typeface="+mn-ea"/>
                <a:cs typeface="+mn-cs"/>
              </a:rPr>
              <a:t>NCEP</a:t>
            </a:r>
            <a:r>
              <a:rPr lang="zh-TW" altLang="en-US" sz="1200" b="0" i="0" kern="1200" dirty="0">
                <a:solidFill>
                  <a:schemeClr val="tx1"/>
                </a:solidFill>
                <a:effectLst/>
                <a:latin typeface="+mn-lt"/>
                <a:ea typeface="+mn-ea"/>
                <a:cs typeface="+mn-cs"/>
              </a:rPr>
              <a:t>或 </a:t>
            </a:r>
            <a:r>
              <a:rPr lang="en-US" altLang="zh-TW" sz="1200" b="0" i="0" kern="1200" dirty="0">
                <a:solidFill>
                  <a:schemeClr val="tx1"/>
                </a:solidFill>
                <a:effectLst/>
                <a:latin typeface="+mn-lt"/>
                <a:ea typeface="+mn-ea"/>
                <a:cs typeface="+mn-cs"/>
              </a:rPr>
              <a:t>ECMWF </a:t>
            </a:r>
            <a:r>
              <a:rPr lang="zh-TW" altLang="en-US" sz="1200" b="0" i="0" kern="1200" dirty="0">
                <a:solidFill>
                  <a:schemeClr val="tx1"/>
                </a:solidFill>
                <a:effectLst/>
                <a:latin typeface="+mn-lt"/>
                <a:ea typeface="+mn-ea"/>
                <a:cs typeface="+mn-cs"/>
              </a:rPr>
              <a:t>再分析資料。因此組合起來有八個不同的組合，並且加上兩個純 </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模型因此共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次測試如圖。我們只討論產生最準降雨預報的組合也就是</a:t>
            </a:r>
            <a:r>
              <a:rPr lang="en-US" altLang="zh-TW" sz="1200" b="0" i="0" kern="1200" dirty="0">
                <a:solidFill>
                  <a:schemeClr val="tx1"/>
                </a:solidFill>
                <a:effectLst/>
                <a:latin typeface="+mn-lt"/>
                <a:ea typeface="+mn-ea"/>
                <a:cs typeface="+mn-cs"/>
              </a:rPr>
              <a:t>OBS_EC+WRF</a:t>
            </a:r>
            <a:r>
              <a:rPr lang="zh-TW" altLang="en-US" sz="1200" b="0" i="0" kern="1200" dirty="0">
                <a:solidFill>
                  <a:schemeClr val="tx1"/>
                </a:solidFill>
                <a:effectLst/>
                <a:latin typeface="+mn-lt"/>
                <a:ea typeface="+mn-ea"/>
                <a:cs typeface="+mn-cs"/>
              </a:rPr>
              <a:t>，這是使用 </a:t>
            </a:r>
            <a:r>
              <a:rPr lang="en-US" altLang="zh-TW" sz="1200" b="0" i="0" kern="1200" dirty="0">
                <a:solidFill>
                  <a:schemeClr val="tx1"/>
                </a:solidFill>
                <a:effectLst/>
                <a:latin typeface="+mn-lt"/>
                <a:ea typeface="+mn-ea"/>
                <a:cs typeface="+mn-cs"/>
              </a:rPr>
              <a:t>ECMWF </a:t>
            </a:r>
            <a:r>
              <a:rPr lang="zh-TW" altLang="en-US" sz="1200" b="0" i="0" kern="1200" dirty="0">
                <a:solidFill>
                  <a:schemeClr val="tx1"/>
                </a:solidFill>
                <a:effectLst/>
                <a:latin typeface="+mn-lt"/>
                <a:ea typeface="+mn-ea"/>
                <a:cs typeface="+mn-cs"/>
              </a:rPr>
              <a:t>再分析場在 </a:t>
            </a:r>
            <a:r>
              <a:rPr lang="en-US" altLang="zh-TW" sz="1200" b="0" i="0" kern="1200" dirty="0">
                <a:solidFill>
                  <a:schemeClr val="tx1"/>
                </a:solidFill>
                <a:effectLst/>
                <a:latin typeface="+mn-lt"/>
                <a:ea typeface="+mn-ea"/>
                <a:cs typeface="+mn-cs"/>
              </a:rPr>
              <a:t>0600 UTC </a:t>
            </a:r>
            <a:r>
              <a:rPr lang="zh-TW" altLang="en-US" sz="1200" b="0" i="0" kern="1200" dirty="0">
                <a:solidFill>
                  <a:schemeClr val="tx1"/>
                </a:solidFill>
                <a:effectLst/>
                <a:latin typeface="+mn-lt"/>
                <a:ea typeface="+mn-ea"/>
                <a:cs typeface="+mn-cs"/>
              </a:rPr>
              <a:t>初始化 </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，然後做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小時的時間積分，並在 </a:t>
            </a:r>
            <a:r>
              <a:rPr lang="en-US" altLang="zh-TW" sz="1200" b="0" i="0" kern="1200" dirty="0">
                <a:solidFill>
                  <a:schemeClr val="tx1"/>
                </a:solidFill>
                <a:effectLst/>
                <a:latin typeface="+mn-lt"/>
                <a:ea typeface="+mn-ea"/>
                <a:cs typeface="+mn-cs"/>
              </a:rPr>
              <a:t>1200 UTC</a:t>
            </a:r>
            <a:r>
              <a:rPr lang="zh-TW" altLang="en-US" sz="1200" b="0" i="0" kern="1200" dirty="0">
                <a:solidFill>
                  <a:schemeClr val="tx1"/>
                </a:solidFill>
                <a:effectLst/>
                <a:latin typeface="+mn-lt"/>
                <a:ea typeface="+mn-ea"/>
                <a:cs typeface="+mn-cs"/>
              </a:rPr>
              <a:t>從實驗 </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得到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分析場並與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合併，再讓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跑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小時直到 </a:t>
            </a:r>
            <a:r>
              <a:rPr lang="en-US" altLang="zh-TW" sz="1200" b="0" i="0" kern="1200" dirty="0">
                <a:solidFill>
                  <a:schemeClr val="tx1"/>
                </a:solidFill>
                <a:effectLst/>
                <a:latin typeface="+mn-lt"/>
                <a:ea typeface="+mn-ea"/>
                <a:cs typeface="+mn-cs"/>
              </a:rPr>
              <a:t>1400 UTC</a:t>
            </a:r>
            <a:r>
              <a:rPr lang="zh-TW" altLang="en-US" sz="1200" b="0" i="0" kern="1200" dirty="0">
                <a:solidFill>
                  <a:schemeClr val="tx1"/>
                </a:solidFill>
                <a:effectLst/>
                <a:latin typeface="+mn-lt"/>
                <a:ea typeface="+mn-ea"/>
                <a:cs typeface="+mn-cs"/>
              </a:rPr>
              <a:t>，並跟不同化的純</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模擬，以及只用</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場的</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來比較</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23</a:t>
            </a:fld>
            <a:endParaRPr lang="zh-TW" altLang="en-US"/>
          </a:p>
        </p:txBody>
      </p:sp>
    </p:spTree>
    <p:extLst>
      <p:ext uri="{BB962C8B-B14F-4D97-AF65-F5344CB8AC3E}">
        <p14:creationId xmlns:p14="http://schemas.microsoft.com/office/powerpoint/2010/main" val="70239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這三個實驗預測兩小時累積降水的</a:t>
            </a:r>
            <a:r>
              <a:rPr lang="en-US" altLang="zh-TW" sz="1200" b="0" i="0" kern="1200" dirty="0">
                <a:solidFill>
                  <a:schemeClr val="tx1"/>
                </a:solidFill>
                <a:effectLst/>
                <a:latin typeface="+mn-lt"/>
                <a:ea typeface="+mn-ea"/>
                <a:cs typeface="+mn-cs"/>
              </a:rPr>
              <a:t>ETS</a:t>
            </a:r>
            <a:r>
              <a:rPr lang="zh-TW" altLang="en-US" sz="1200" b="0" i="0" kern="1200" dirty="0">
                <a:solidFill>
                  <a:schemeClr val="tx1"/>
                </a:solidFill>
                <a:effectLst/>
                <a:latin typeface="+mn-lt"/>
                <a:ea typeface="+mn-ea"/>
                <a:cs typeface="+mn-cs"/>
              </a:rPr>
              <a:t>如左圖，可以看到在</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14 mm</a:t>
            </a:r>
            <a:r>
              <a:rPr lang="zh-TW" altLang="en-US" sz="1200" b="0" i="0" kern="1200" dirty="0">
                <a:solidFill>
                  <a:schemeClr val="tx1"/>
                </a:solidFill>
                <a:effectLst/>
                <a:latin typeface="+mn-lt"/>
                <a:ea typeface="+mn-ea"/>
                <a:cs typeface="+mn-cs"/>
              </a:rPr>
              <a:t>閾值下</a:t>
            </a:r>
            <a:r>
              <a:rPr lang="en-US" altLang="zh-TW" sz="1200" b="0" i="0" kern="1200" dirty="0">
                <a:solidFill>
                  <a:schemeClr val="tx1"/>
                </a:solidFill>
                <a:effectLst/>
                <a:latin typeface="+mn-lt"/>
                <a:ea typeface="+mn-ea"/>
                <a:cs typeface="+mn-cs"/>
              </a:rPr>
              <a:t>OBS_EC+WRF</a:t>
            </a:r>
            <a:r>
              <a:rPr lang="zh-TW" altLang="en-US" sz="1200" b="0" i="0" kern="1200" dirty="0">
                <a:solidFill>
                  <a:schemeClr val="tx1"/>
                </a:solidFill>
                <a:effectLst/>
                <a:latin typeface="+mn-lt"/>
                <a:ea typeface="+mn-ea"/>
                <a:cs typeface="+mn-cs"/>
              </a:rPr>
              <a:t>遠比其他兩個實驗還要好，而只使用 </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QPF</a:t>
            </a:r>
            <a:r>
              <a:rPr lang="zh-TW" altLang="en-US" sz="1200" b="0" i="0" kern="1200" dirty="0">
                <a:solidFill>
                  <a:schemeClr val="tx1"/>
                </a:solidFill>
                <a:effectLst/>
                <a:latin typeface="+mn-lt"/>
                <a:ea typeface="+mn-ea"/>
                <a:cs typeface="+mn-cs"/>
              </a:rPr>
              <a:t>能力相當差。如右圖所示，</a:t>
            </a:r>
            <a:r>
              <a:rPr lang="en-US" altLang="zh-TW" sz="1200" b="0" i="0" kern="1200" dirty="0">
                <a:solidFill>
                  <a:schemeClr val="tx1"/>
                </a:solidFill>
                <a:effectLst/>
                <a:latin typeface="+mn-lt"/>
                <a:ea typeface="+mn-ea"/>
                <a:cs typeface="+mn-cs"/>
              </a:rPr>
              <a:t>OBS_EC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SCC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RMSE </a:t>
            </a:r>
            <a:r>
              <a:rPr lang="zh-TW" altLang="en-US" sz="1200" b="0" i="0" kern="1200" dirty="0">
                <a:solidFill>
                  <a:schemeClr val="tx1"/>
                </a:solidFill>
                <a:effectLst/>
                <a:latin typeface="+mn-lt"/>
                <a:ea typeface="+mn-ea"/>
                <a:cs typeface="+mn-cs"/>
              </a:rPr>
              <a:t>分別為 </a:t>
            </a:r>
            <a:r>
              <a:rPr lang="en-US" altLang="zh-TW" sz="1200" b="0" i="0" kern="1200" dirty="0">
                <a:solidFill>
                  <a:schemeClr val="tx1"/>
                </a:solidFill>
                <a:effectLst/>
                <a:latin typeface="+mn-lt"/>
                <a:ea typeface="+mn-ea"/>
                <a:cs typeface="+mn-cs"/>
              </a:rPr>
              <a:t>0.43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9.0 mm</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OBS_EC+WRF</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SCC</a:t>
            </a:r>
            <a:r>
              <a:rPr lang="zh-TW" altLang="en-US" sz="1200" b="0" i="0" kern="1200" dirty="0">
                <a:solidFill>
                  <a:schemeClr val="tx1"/>
                </a:solidFill>
                <a:effectLst/>
                <a:latin typeface="+mn-lt"/>
                <a:ea typeface="+mn-ea"/>
                <a:cs typeface="+mn-cs"/>
              </a:rPr>
              <a:t>可以提高到</a:t>
            </a:r>
            <a:r>
              <a:rPr lang="en-US" altLang="zh-TW" sz="1200" b="0" i="0" kern="1200" dirty="0">
                <a:solidFill>
                  <a:schemeClr val="tx1"/>
                </a:solidFill>
                <a:effectLst/>
                <a:latin typeface="+mn-lt"/>
                <a:ea typeface="+mn-ea"/>
                <a:cs typeface="+mn-cs"/>
              </a:rPr>
              <a:t>0.68</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可以降低到</a:t>
            </a:r>
            <a:r>
              <a:rPr lang="en-US" altLang="zh-TW" sz="1200" b="0" i="0" kern="1200" dirty="0">
                <a:solidFill>
                  <a:schemeClr val="tx1"/>
                </a:solidFill>
                <a:effectLst/>
                <a:latin typeface="+mn-lt"/>
                <a:ea typeface="+mn-ea"/>
                <a:cs typeface="+mn-cs"/>
              </a:rPr>
              <a:t>5.8mm</a:t>
            </a:r>
            <a:r>
              <a:rPr lang="zh-TW" altLang="en-US" sz="1200" b="0" i="0" kern="1200" dirty="0">
                <a:solidFill>
                  <a:schemeClr val="tx1"/>
                </a:solidFill>
                <a:effectLst/>
                <a:latin typeface="+mn-lt"/>
                <a:ea typeface="+mn-ea"/>
                <a:cs typeface="+mn-cs"/>
              </a:rPr>
              <a:t>，也就明確表示當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與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結合時，</a:t>
            </a:r>
            <a:r>
              <a:rPr lang="en-US" altLang="zh-TW" sz="1200" b="0" i="0" kern="1200" dirty="0">
                <a:solidFill>
                  <a:schemeClr val="tx1"/>
                </a:solidFill>
                <a:effectLst/>
                <a:latin typeface="+mn-lt"/>
                <a:ea typeface="+mn-ea"/>
                <a:cs typeface="+mn-cs"/>
              </a:rPr>
              <a:t>QPF </a:t>
            </a:r>
            <a:r>
              <a:rPr lang="zh-TW" altLang="en-US" sz="1200" b="0" i="0" kern="1200" dirty="0">
                <a:solidFill>
                  <a:schemeClr val="tx1"/>
                </a:solidFill>
                <a:effectLst/>
                <a:latin typeface="+mn-lt"/>
                <a:ea typeface="+mn-ea"/>
                <a:cs typeface="+mn-cs"/>
              </a:rPr>
              <a:t>能力有顯著提高。</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24</a:t>
            </a:fld>
            <a:endParaRPr lang="zh-TW" altLang="en-US"/>
          </a:p>
        </p:txBody>
      </p:sp>
    </p:spTree>
    <p:extLst>
      <p:ext uri="{BB962C8B-B14F-4D97-AF65-F5344CB8AC3E}">
        <p14:creationId xmlns:p14="http://schemas.microsoft.com/office/powerpoint/2010/main" val="1889107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在空間分佈上左上是觀測資料，右上是純</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，左下是</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也就是純</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，右下則為</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加上</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。地形效應在觀測中很明顯，主要降水在中央山脈西側，兩小時最大降雨量</a:t>
            </a:r>
            <a:r>
              <a:rPr lang="en-US" altLang="zh-TW" sz="1200" b="0" i="0" kern="1200" dirty="0">
                <a:solidFill>
                  <a:schemeClr val="tx1"/>
                </a:solidFill>
                <a:effectLst/>
                <a:latin typeface="+mn-lt"/>
                <a:ea typeface="+mn-ea"/>
                <a:cs typeface="+mn-cs"/>
              </a:rPr>
              <a:t>35~45 mm </a:t>
            </a:r>
            <a:r>
              <a:rPr lang="zh-TW" altLang="en-US" sz="1200" b="0" i="0" kern="1200" dirty="0">
                <a:solidFill>
                  <a:schemeClr val="tx1"/>
                </a:solidFill>
                <a:effectLst/>
                <a:latin typeface="+mn-lt"/>
                <a:ea typeface="+mn-ea"/>
                <a:cs typeface="+mn-cs"/>
              </a:rPr>
              <a:t>出現在山脈西側和南端，而山脈東側的降雨量相對較少，兩小時累積降雨</a:t>
            </a:r>
            <a:r>
              <a:rPr lang="en-US" altLang="zh-TW" sz="1200" b="0" i="0" kern="1200" dirty="0">
                <a:solidFill>
                  <a:schemeClr val="tx1"/>
                </a:solidFill>
                <a:effectLst/>
                <a:latin typeface="+mn-lt"/>
                <a:ea typeface="+mn-ea"/>
                <a:cs typeface="+mn-cs"/>
              </a:rPr>
              <a:t>&lt;10 mm</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在左下角</a:t>
            </a:r>
            <a:r>
              <a:rPr lang="en-US" altLang="zh-TW" sz="1200" b="0" i="0" kern="1200" dirty="0">
                <a:solidFill>
                  <a:schemeClr val="tx1"/>
                </a:solidFill>
                <a:effectLst/>
                <a:latin typeface="+mn-lt"/>
                <a:ea typeface="+mn-ea"/>
                <a:cs typeface="+mn-cs"/>
              </a:rPr>
              <a:t>OBS_EC</a:t>
            </a:r>
            <a:r>
              <a:rPr lang="zh-TW" altLang="en-US" sz="1200" b="0" i="0" kern="1200" dirty="0">
                <a:solidFill>
                  <a:schemeClr val="tx1"/>
                </a:solidFill>
                <a:effectLst/>
                <a:latin typeface="+mn-lt"/>
                <a:ea typeface="+mn-ea"/>
                <a:cs typeface="+mn-cs"/>
              </a:rPr>
              <a:t>中，低於 </a:t>
            </a:r>
            <a:r>
              <a:rPr lang="en-US" altLang="zh-TW" sz="1200" b="0" i="0" kern="1200" dirty="0">
                <a:solidFill>
                  <a:schemeClr val="tx1"/>
                </a:solidFill>
                <a:effectLst/>
                <a:latin typeface="+mn-lt"/>
                <a:ea typeface="+mn-ea"/>
                <a:cs typeface="+mn-cs"/>
              </a:rPr>
              <a:t>25 mm </a:t>
            </a:r>
            <a:r>
              <a:rPr lang="zh-TW" altLang="en-US" sz="1200" b="0" i="0" kern="1200" dirty="0">
                <a:solidFill>
                  <a:schemeClr val="tx1"/>
                </a:solidFill>
                <a:effectLst/>
                <a:latin typeface="+mn-lt"/>
                <a:ea typeface="+mn-ea"/>
                <a:cs typeface="+mn-cs"/>
              </a:rPr>
              <a:t>的小雨位置分布與觀測一致，山脈南端的強降雨預報也很好，但是在台灣西南平原、山脈最高處以及太平洋沿岸出現過度的強降雨預測，因為在本實驗中用的是純 </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，地形沒有在解析的資料中，因此模擬風場時也沒辦法很好的考慮山脈造成的地形影響。</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而右上圖 純</a:t>
            </a:r>
            <a:r>
              <a:rPr lang="en-US" altLang="zh-TW" sz="1200" b="0" i="0" kern="1200" dirty="0">
                <a:solidFill>
                  <a:schemeClr val="tx1"/>
                </a:solidFill>
                <a:effectLst/>
                <a:latin typeface="+mn-lt"/>
                <a:ea typeface="+mn-ea"/>
                <a:cs typeface="+mn-cs"/>
              </a:rPr>
              <a:t>WRF</a:t>
            </a:r>
            <a:r>
              <a:rPr lang="zh-TW" altLang="en-US" sz="1200" b="0" i="0" kern="1200" dirty="0">
                <a:solidFill>
                  <a:schemeClr val="tx1"/>
                </a:solidFill>
                <a:effectLst/>
                <a:latin typeface="+mn-lt"/>
                <a:ea typeface="+mn-ea"/>
                <a:cs typeface="+mn-cs"/>
              </a:rPr>
              <a:t> 能夠處理地形，因此可以準確預測東部沿海會有較少的降雨，然而山脈西側跟觀測結果不一致，也錯誤預測中部會有強降水，山脈南端附近的強降雨也沒預測到。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最後右下角的 </a:t>
            </a:r>
            <a:r>
              <a:rPr lang="en-US" altLang="zh-TW" sz="1200" b="0" i="0" kern="1200" dirty="0">
                <a:solidFill>
                  <a:schemeClr val="tx1"/>
                </a:solidFill>
                <a:effectLst/>
                <a:latin typeface="+mn-lt"/>
                <a:ea typeface="+mn-ea"/>
                <a:cs typeface="+mn-cs"/>
              </a:rPr>
              <a:t>OBS_EC+WRF </a:t>
            </a:r>
            <a:r>
              <a:rPr lang="zh-TW" altLang="en-US" sz="1200" b="0" i="0" kern="1200" dirty="0">
                <a:solidFill>
                  <a:schemeClr val="tx1"/>
                </a:solidFill>
                <a:effectLst/>
                <a:latin typeface="+mn-lt"/>
                <a:ea typeface="+mn-ea"/>
                <a:cs typeface="+mn-cs"/>
              </a:rPr>
              <a:t>在定性和定量上對降雨量有最好預測，西南平原和南端兩大降水區，東南沿海少量降雨都有成功預報到。可以想成是該實驗把都卜勒雷達檢測到的中尺度和對流尺度資訊同化到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中，並且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模擬時也可以更好地處理地形的問題。</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25</a:t>
            </a:fld>
            <a:endParaRPr lang="zh-TW" altLang="en-US"/>
          </a:p>
        </p:txBody>
      </p:sp>
    </p:spTree>
    <p:extLst>
      <p:ext uri="{BB962C8B-B14F-4D97-AF65-F5344CB8AC3E}">
        <p14:creationId xmlns:p14="http://schemas.microsoft.com/office/powerpoint/2010/main" val="268346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為了驗證，我們將</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OBS_EC+WRF</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應用到第二個案例，也就是</a:t>
            </a:r>
            <a:r>
              <a:rPr lang="en-US" altLang="zh-TW" sz="1200" b="0" i="0" u="none" kern="1200" dirty="0" err="1">
                <a:solidFill>
                  <a:schemeClr val="tx1"/>
                </a:solidFill>
                <a:effectLst/>
                <a:latin typeface="微軟正黑體" panose="020B0604030504040204" pitchFamily="34" charset="-120"/>
                <a:ea typeface="微軟正黑體" panose="020B0604030504040204" pitchFamily="34" charset="-120"/>
                <a:cs typeface="+mn-cs"/>
              </a:rPr>
              <a:t>SoWMEX</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IOP 4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期，從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月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日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2100 UTC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開始，並於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月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3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日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1500 UTC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結束。從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月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日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UTC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00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時的天氣圖可以知道綜觀天氣上有一個滯留鋒穿越台灣南部，海洋上有數條線狀對流，接近台灣時就會與地形互動並降雨，台灣西南部</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月</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日</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24</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小時累計降水量超過</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100mm</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，台灣中部有最大降雨量達到 一天</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200 mm</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的地區，如左圖左上角的累積降水觀測所示。</a:t>
            </a:r>
            <a:endPar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endParaRPr>
          </a:p>
          <a:p>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同化實驗持續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3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小時，從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月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日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UTC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0501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開始，模型配置和空間解析率與案例</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一樣，但</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domain d01</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和</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d02</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在水平上向南北延伸更遠。整個同化從</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UTC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0501</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到</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0601</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持續</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小時，有三個</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15</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分鐘的同化窗口，中間有兩個</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7~8</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分鐘的預測期，背景場也用陸地上的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6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個探空和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12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個測站資料以及海洋上的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ECMWF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再分析資料，一樣同化後再進行</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小時的預測到</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0801UTC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，總之整體同化策略跟案例一一樣</a:t>
            </a:r>
            <a:endPar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endParaRPr>
          </a:p>
          <a:p>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觀測到的降雨模式，如左圖左上所示，強降水區域位於台灣中部、西南平原和南端。這些特徵被</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OBS_EC+WRF</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很好地抓到，但 純</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沒抓到。而</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明顯偏向高估山區和台灣東部的降雨量。</a:t>
            </a:r>
            <a:endPar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endParaRPr>
          </a:p>
          <a:p>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右圖則提供了定量</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ETS</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比較，很明顯在所有降雨閾值下</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都優於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，在 每兩小時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10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和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14 mm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的閾值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ETS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可以達到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0.4</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以上，而純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VDRAS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也就是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ETS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僅在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0.3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以下。</a:t>
            </a:r>
            <a:endPar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endParaRPr>
          </a:p>
          <a:p>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最後內文還有檢驗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VDRAS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與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結合的影響可以持續多久，因此從</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UTC</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0601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到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0901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每小時 做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ETS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分數，發現實驗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OBS_EC+WRF</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在前</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小時有比純</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更好的</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QPF</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能力，然而在第三個小時兩個實驗 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ETS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都會急劇下降到大約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0.05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或更低，表示至少對這個個案來說，</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VDRAS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與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WRF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合併的好處大概可以維持 </a:t>
            </a:r>
            <a:r>
              <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rPr>
              <a:t>2 </a:t>
            </a:r>
            <a:r>
              <a:rPr lang="zh-TW" altLang="en-US" sz="1200" b="0" i="0" u="none" kern="1200" dirty="0">
                <a:solidFill>
                  <a:schemeClr val="tx1"/>
                </a:solidFill>
                <a:effectLst/>
                <a:latin typeface="微軟正黑體" panose="020B0604030504040204" pitchFamily="34" charset="-120"/>
                <a:ea typeface="微軟正黑體" panose="020B0604030504040204" pitchFamily="34" charset="-120"/>
                <a:cs typeface="+mn-cs"/>
              </a:rPr>
              <a:t>小時。</a:t>
            </a:r>
            <a:endParaRPr lang="en-US" altLang="zh-TW" sz="1200" b="0" i="0" u="none" kern="1200" dirty="0">
              <a:solidFill>
                <a:schemeClr val="tx1"/>
              </a:solidFill>
              <a:effectLst/>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26</a:t>
            </a:fld>
            <a:endParaRPr lang="zh-TW" altLang="en-US"/>
          </a:p>
        </p:txBody>
      </p:sp>
    </p:spTree>
    <p:extLst>
      <p:ext uri="{BB962C8B-B14F-4D97-AF65-F5344CB8AC3E}">
        <p14:creationId xmlns:p14="http://schemas.microsoft.com/office/powerpoint/2010/main" val="2519291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最後是</a:t>
            </a:r>
            <a:r>
              <a:rPr lang="en-US" altLang="zh-TW" sz="1200" b="0" i="0" kern="1200" dirty="0">
                <a:solidFill>
                  <a:schemeClr val="tx1"/>
                </a:solidFill>
                <a:effectLst/>
                <a:latin typeface="+mn-lt"/>
                <a:ea typeface="+mn-ea"/>
                <a:cs typeface="+mn-cs"/>
              </a:rPr>
              <a:t>Summary</a:t>
            </a:r>
            <a:r>
              <a:rPr lang="zh-TW" altLang="en-US" sz="1200" b="0" i="0" kern="1200" dirty="0">
                <a:solidFill>
                  <a:schemeClr val="tx1"/>
                </a:solidFill>
                <a:effectLst/>
                <a:latin typeface="+mn-lt"/>
                <a:ea typeface="+mn-ea"/>
                <a:cs typeface="+mn-cs"/>
              </a:rPr>
              <a:t>，該研究討論台灣附近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QPF </a:t>
            </a:r>
            <a:r>
              <a:rPr lang="zh-TW" altLang="en-US" sz="1200" b="0" i="0" kern="1200" dirty="0">
                <a:solidFill>
                  <a:schemeClr val="tx1"/>
                </a:solidFill>
                <a:effectLst/>
                <a:latin typeface="+mn-lt"/>
                <a:ea typeface="+mn-ea"/>
                <a:cs typeface="+mn-cs"/>
              </a:rPr>
              <a:t>能力，對於台灣而言複雜的地形是麻煩的事情，因為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是在平坦的表面上</a:t>
            </a:r>
            <a:r>
              <a:rPr lang="en-US" altLang="zh-TW" sz="1200" b="0" i="0" kern="1200" dirty="0">
                <a:solidFill>
                  <a:schemeClr val="tx1"/>
                </a:solidFill>
                <a:effectLst/>
                <a:latin typeface="+mn-lt"/>
                <a:ea typeface="+mn-ea"/>
                <a:cs typeface="+mn-cs"/>
              </a:rPr>
              <a:t>work</a:t>
            </a:r>
            <a:r>
              <a:rPr lang="zh-TW" altLang="en-US" sz="1200" b="0" i="0" kern="1200" dirty="0">
                <a:solidFill>
                  <a:schemeClr val="tx1"/>
                </a:solidFill>
                <a:effectLst/>
                <a:latin typeface="+mn-lt"/>
                <a:ea typeface="+mn-ea"/>
                <a:cs typeface="+mn-cs"/>
              </a:rPr>
              <a:t>的，而且台灣周圍的海洋也不利儀器架設，因此雷達就變得很重要且有用。該研究選擇了</a:t>
            </a:r>
            <a:r>
              <a:rPr lang="en-US" altLang="zh-TW" sz="1200" b="0" i="0" kern="1200" dirty="0">
                <a:solidFill>
                  <a:schemeClr val="tx1"/>
                </a:solidFill>
                <a:effectLst/>
                <a:latin typeface="+mn-lt"/>
                <a:ea typeface="+mn-ea"/>
                <a:cs typeface="+mn-cs"/>
              </a:rPr>
              <a:t>2008</a:t>
            </a:r>
            <a:r>
              <a:rPr lang="zh-TW" altLang="en-US" sz="1200" b="0" i="0" kern="1200" dirty="0">
                <a:solidFill>
                  <a:schemeClr val="tx1"/>
                </a:solidFill>
                <a:effectLst/>
                <a:latin typeface="+mn-lt"/>
                <a:ea typeface="+mn-ea"/>
                <a:cs typeface="+mn-cs"/>
              </a:rPr>
              <a:t>西南氣流實驗</a:t>
            </a:r>
            <a:r>
              <a:rPr lang="en-US" altLang="zh-TW" sz="1200" b="0" i="0" kern="1200" dirty="0" err="1">
                <a:solidFill>
                  <a:schemeClr val="tx1"/>
                </a:solidFill>
                <a:effectLst/>
                <a:latin typeface="+mn-lt"/>
                <a:ea typeface="+mn-ea"/>
                <a:cs typeface="+mn-cs"/>
              </a:rPr>
              <a:t>SoWMEX</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IOP 4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8 </a:t>
            </a:r>
            <a:r>
              <a:rPr lang="zh-TW" altLang="en-US" sz="1200" b="0" i="0" kern="1200" dirty="0">
                <a:solidFill>
                  <a:schemeClr val="tx1"/>
                </a:solidFill>
                <a:effectLst/>
                <a:latin typeface="+mn-lt"/>
                <a:ea typeface="+mn-ea"/>
                <a:cs typeface="+mn-cs"/>
              </a:rPr>
              <a:t>期觀察到的兩個真實個案，主要發現是：</a:t>
            </a:r>
            <a:br>
              <a:rPr lang="zh-TW" altLang="en-US" dirty="0"/>
            </a:b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用</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4DVAR</a:t>
            </a:r>
            <a:r>
              <a:rPr lang="zh-TW" altLang="en-US" sz="1200" b="0" i="0" kern="1200" dirty="0">
                <a:solidFill>
                  <a:schemeClr val="tx1"/>
                </a:solidFill>
                <a:effectLst/>
                <a:latin typeface="+mn-lt"/>
                <a:ea typeface="+mn-ea"/>
                <a:cs typeface="+mn-cs"/>
              </a:rPr>
              <a:t>技術反演動力熱力特徵是很合理的，甚至可以反映地形的效果。</a:t>
            </a:r>
            <a:br>
              <a:rPr lang="zh-TW" altLang="en-US" dirty="0"/>
            </a:br>
            <a:r>
              <a:rPr lang="en-US" altLang="zh-TW" sz="1200" b="0" i="0" kern="1200" dirty="0">
                <a:solidFill>
                  <a:schemeClr val="tx1"/>
                </a:solidFill>
                <a:effectLst/>
                <a:latin typeface="+mn-lt"/>
                <a:ea typeface="+mn-ea"/>
                <a:cs typeface="+mn-cs"/>
              </a:rPr>
              <a:t>(ii) VDRAS </a:t>
            </a:r>
            <a:r>
              <a:rPr lang="zh-TW" altLang="en-US" sz="1200" b="0" i="0" kern="1200" dirty="0">
                <a:solidFill>
                  <a:schemeClr val="tx1"/>
                </a:solidFill>
                <a:effectLst/>
                <a:latin typeface="+mn-lt"/>
                <a:ea typeface="+mn-ea"/>
                <a:cs typeface="+mn-cs"/>
              </a:rPr>
              <a:t>的預測對背景場敏感，最好的背景場是將陸地上的測站資料和海洋上的再分析資料或另一個中尺度模型的輸出結合起來。</a:t>
            </a:r>
            <a:br>
              <a:rPr lang="zh-TW" altLang="en-US" dirty="0"/>
            </a:br>
            <a:r>
              <a:rPr lang="en-US" altLang="zh-TW" sz="1200" b="0" i="0" kern="1200" dirty="0">
                <a:solidFill>
                  <a:schemeClr val="tx1"/>
                </a:solidFill>
                <a:effectLst/>
                <a:latin typeface="+mn-lt"/>
                <a:ea typeface="+mn-ea"/>
                <a:cs typeface="+mn-cs"/>
              </a:rPr>
              <a:t>(iii) </a:t>
            </a:r>
            <a:r>
              <a:rPr lang="zh-TW" altLang="en-US" sz="1200" b="0" i="0" kern="1200" dirty="0">
                <a:solidFill>
                  <a:schemeClr val="tx1"/>
                </a:solidFill>
                <a:effectLst/>
                <a:latin typeface="+mn-lt"/>
                <a:ea typeface="+mn-ea"/>
                <a:cs typeface="+mn-cs"/>
              </a:rPr>
              <a:t>合併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分析場與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可以顯著提高降雨預報的準確性。這可以歸因於雷達資料的中尺度和對流尺度資訊被同化到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中，以及在 </a:t>
            </a:r>
            <a:r>
              <a:rPr lang="en-US" altLang="zh-TW" sz="1200" b="0" i="0" kern="1200" dirty="0">
                <a:solidFill>
                  <a:schemeClr val="tx1"/>
                </a:solidFill>
                <a:effectLst/>
                <a:latin typeface="+mn-lt"/>
                <a:ea typeface="+mn-ea"/>
                <a:cs typeface="+mn-cs"/>
              </a:rPr>
              <a:t>WRF </a:t>
            </a:r>
            <a:r>
              <a:rPr lang="zh-TW" altLang="en-US" sz="1200" b="0" i="0" kern="1200" dirty="0">
                <a:solidFill>
                  <a:schemeClr val="tx1"/>
                </a:solidFill>
                <a:effectLst/>
                <a:latin typeface="+mn-lt"/>
                <a:ea typeface="+mn-ea"/>
                <a:cs typeface="+mn-cs"/>
              </a:rPr>
              <a:t>對地形效應的適當處理，不過這個好事大約可以維持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a:t>
            </a:r>
            <a:br>
              <a:rPr lang="zh-TW" altLang="en-US" dirty="0"/>
            </a:br>
            <a:r>
              <a:rPr lang="en-US" altLang="zh-TW" sz="1200" b="0" i="0" kern="1200" dirty="0">
                <a:solidFill>
                  <a:schemeClr val="tx1"/>
                </a:solidFill>
                <a:effectLst/>
                <a:latin typeface="+mn-lt"/>
                <a:ea typeface="+mn-ea"/>
                <a:cs typeface="+mn-cs"/>
              </a:rPr>
              <a:t>(iv) </a:t>
            </a:r>
            <a:r>
              <a:rPr lang="zh-TW" altLang="en-US" sz="1200" b="0" i="0" kern="1200" dirty="0">
                <a:solidFill>
                  <a:schemeClr val="tx1"/>
                </a:solidFill>
                <a:effectLst/>
                <a:latin typeface="+mn-lt"/>
                <a:ea typeface="+mn-ea"/>
                <a:cs typeface="+mn-cs"/>
              </a:rPr>
              <a:t>本研究證明可以在地理條件和觀測限制與台灣相似的地區應用 </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27</a:t>
            </a:fld>
            <a:endParaRPr lang="zh-TW" altLang="en-US"/>
          </a:p>
        </p:txBody>
      </p:sp>
    </p:spTree>
    <p:extLst>
      <p:ext uri="{BB962C8B-B14F-4D97-AF65-F5344CB8AC3E}">
        <p14:creationId xmlns:p14="http://schemas.microsoft.com/office/powerpoint/2010/main" val="3075576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未來目標的部分，主要是希望</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分析</a:t>
            </a:r>
            <a:r>
              <a:rPr lang="en-US"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可以擴展到包括更多雷達的資料，也計劃在演算法中添加冰相來修改微物理方案，最後是希望直接將地形解析能力併到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中，讓該系統可以直接在複雜地形上</a:t>
            </a:r>
            <a:r>
              <a:rPr lang="en-US" altLang="zh-TW" sz="1200" b="0" i="0" kern="1200" dirty="0">
                <a:solidFill>
                  <a:schemeClr val="tx1"/>
                </a:solidFill>
                <a:effectLst/>
                <a:latin typeface="+mn-lt"/>
                <a:ea typeface="+mn-ea"/>
                <a:cs typeface="+mn-cs"/>
              </a:rPr>
              <a:t>work</a:t>
            </a: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28</a:t>
            </a:fld>
            <a:endParaRPr lang="zh-TW" altLang="en-US"/>
          </a:p>
        </p:txBody>
      </p:sp>
    </p:spTree>
    <p:extLst>
      <p:ext uri="{BB962C8B-B14F-4D97-AF65-F5344CB8AC3E}">
        <p14:creationId xmlns:p14="http://schemas.microsoft.com/office/powerpoint/2010/main" val="250593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29</a:t>
            </a:fld>
            <a:endParaRPr lang="zh-TW" altLang="en-US"/>
          </a:p>
        </p:txBody>
      </p:sp>
    </p:spTree>
    <p:extLst>
      <p:ext uri="{BB962C8B-B14F-4D97-AF65-F5344CB8AC3E}">
        <p14:creationId xmlns:p14="http://schemas.microsoft.com/office/powerpoint/2010/main" val="34236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a:t>
            </a:r>
            <a:r>
              <a:rPr lang="zh-TW" altLang="en-US" b="0" dirty="0"/>
              <a:t>第一個</a:t>
            </a:r>
            <a:r>
              <a:rPr lang="en-US" altLang="zh-TW" b="0" dirty="0"/>
              <a:t>Introduction</a:t>
            </a:r>
            <a:r>
              <a:rPr lang="zh-TW" altLang="en-US" b="0" dirty="0"/>
              <a:t>的部分，我們希望可以將高時空解析度的</a:t>
            </a:r>
            <a:r>
              <a:rPr lang="zh-TW" altLang="en-US" sz="1200" b="0" i="0" kern="1200" dirty="0">
                <a:solidFill>
                  <a:schemeClr val="tx1"/>
                </a:solidFill>
                <a:effectLst/>
                <a:latin typeface="+mn-lt"/>
                <a:ea typeface="+mn-ea"/>
                <a:cs typeface="+mn-cs"/>
              </a:rPr>
              <a:t>都卜勒雷達資料同化到模式中，用以提升</a:t>
            </a:r>
            <a:r>
              <a:rPr lang="en-US" altLang="zh-TW" sz="1200" b="0" i="0" kern="1200" dirty="0">
                <a:solidFill>
                  <a:schemeClr val="tx1"/>
                </a:solidFill>
                <a:effectLst/>
                <a:latin typeface="+mn-lt"/>
                <a:ea typeface="+mn-ea"/>
                <a:cs typeface="+mn-cs"/>
              </a:rPr>
              <a:t>QPF</a:t>
            </a:r>
            <a:r>
              <a:rPr lang="zh-TW" altLang="en-US" sz="1200" b="0" i="0" kern="1200" dirty="0">
                <a:solidFill>
                  <a:schemeClr val="tx1"/>
                </a:solidFill>
                <a:effectLst/>
                <a:latin typeface="+mn-lt"/>
                <a:ea typeface="+mn-ea"/>
                <a:cs typeface="+mn-cs"/>
              </a:rPr>
              <a:t>定量降水預報的準確度</a:t>
            </a:r>
            <a:endParaRPr lang="en-US" altLang="zh-TW" sz="1200" b="0" i="0" kern="1200" dirty="0">
              <a:solidFill>
                <a:schemeClr val="tx1"/>
              </a:solidFill>
              <a:effectLst/>
              <a:latin typeface="+mn-lt"/>
              <a:ea typeface="+mn-ea"/>
              <a:cs typeface="+mn-cs"/>
            </a:endParaRPr>
          </a:p>
          <a:p>
            <a:r>
              <a:rPr lang="zh-TW" altLang="en-US" b="0" dirty="0"/>
              <a:t>內文提到有許多方法都想做這件事，但本實驗用的是</a:t>
            </a:r>
            <a:r>
              <a:rPr lang="en-US" altLang="zh-TW" sz="1200" b="0" i="0" kern="1200" dirty="0">
                <a:solidFill>
                  <a:schemeClr val="tx1"/>
                </a:solidFill>
                <a:effectLst/>
                <a:latin typeface="+mn-lt"/>
                <a:ea typeface="+mn-ea"/>
                <a:cs typeface="+mn-cs"/>
              </a:rPr>
              <a:t>Sun</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Crook</a:t>
            </a:r>
            <a:r>
              <a:rPr lang="zh-TW" altLang="en-US" sz="1200" b="0" i="0" kern="1200" dirty="0">
                <a:solidFill>
                  <a:schemeClr val="tx1"/>
                </a:solidFill>
                <a:effectLst/>
                <a:latin typeface="+mn-lt"/>
                <a:ea typeface="+mn-ea"/>
                <a:cs typeface="+mn-cs"/>
              </a:rPr>
              <a:t> 在</a:t>
            </a:r>
            <a:r>
              <a:rPr lang="en-US" altLang="zh-TW" sz="1200" b="0" i="0" kern="1200" dirty="0">
                <a:solidFill>
                  <a:schemeClr val="tx1"/>
                </a:solidFill>
                <a:effectLst/>
                <a:latin typeface="+mn-lt"/>
                <a:ea typeface="+mn-ea"/>
                <a:cs typeface="+mn-cs"/>
              </a:rPr>
              <a:t>1997</a:t>
            </a:r>
            <a:r>
              <a:rPr lang="zh-TW" altLang="en-US" sz="1200" b="0" i="0" kern="1200" dirty="0">
                <a:solidFill>
                  <a:schemeClr val="tx1"/>
                </a:solidFill>
                <a:effectLst/>
                <a:latin typeface="+mn-lt"/>
                <a:ea typeface="+mn-ea"/>
                <a:cs typeface="+mn-cs"/>
              </a:rPr>
              <a:t>年</a:t>
            </a:r>
            <a:r>
              <a:rPr lang="zh-TW" altLang="en-US" b="0" dirty="0"/>
              <a:t>根據</a:t>
            </a:r>
            <a:r>
              <a:rPr lang="en-US" altLang="zh-TW" sz="1200" b="0" i="0" kern="1200" dirty="0">
                <a:solidFill>
                  <a:schemeClr val="tx1"/>
                </a:solidFill>
                <a:effectLst/>
                <a:latin typeface="+mn-lt"/>
                <a:ea typeface="+mn-ea"/>
                <a:cs typeface="+mn-cs"/>
              </a:rPr>
              <a:t>4DVAR</a:t>
            </a:r>
            <a:r>
              <a:rPr lang="zh-TW" altLang="en-US" sz="1200" b="0" i="0" kern="1200" dirty="0">
                <a:solidFill>
                  <a:schemeClr val="tx1"/>
                </a:solidFill>
                <a:effectLst/>
                <a:latin typeface="+mn-lt"/>
                <a:ea typeface="+mn-ea"/>
                <a:cs typeface="+mn-cs"/>
              </a:rPr>
              <a:t>提出的雷達資料同化系統</a:t>
            </a:r>
            <a:r>
              <a:rPr lang="en-US" altLang="zh-TW" sz="1200" b="0" i="0" kern="1200" dirty="0">
                <a:solidFill>
                  <a:schemeClr val="tx1"/>
                </a:solidFill>
                <a:effectLst/>
                <a:latin typeface="+mn-lt"/>
                <a:ea typeface="+mn-ea"/>
                <a:cs typeface="+mn-cs"/>
              </a:rPr>
              <a:t>VDRAS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這個系統有被 </a:t>
            </a:r>
            <a:r>
              <a:rPr lang="en-US" altLang="zh-TW" sz="1200" b="0" i="0" kern="1200" dirty="0">
                <a:solidFill>
                  <a:schemeClr val="tx1"/>
                </a:solidFill>
                <a:effectLst/>
                <a:latin typeface="+mn-lt"/>
                <a:ea typeface="+mn-ea"/>
                <a:cs typeface="+mn-cs"/>
              </a:rPr>
              <a:t>Saito</a:t>
            </a:r>
            <a:r>
              <a:rPr lang="zh-TW" altLang="en-US" sz="1200" b="0" i="0" kern="1200" dirty="0">
                <a:solidFill>
                  <a:schemeClr val="tx1"/>
                </a:solidFill>
                <a:effectLst/>
                <a:latin typeface="+mn-lt"/>
                <a:ea typeface="+mn-ea"/>
                <a:cs typeface="+mn-cs"/>
              </a:rPr>
              <a:t>等人在</a:t>
            </a:r>
            <a:r>
              <a:rPr lang="en-US" altLang="zh-TW" sz="1200" b="0" i="0" kern="1200" dirty="0">
                <a:solidFill>
                  <a:schemeClr val="tx1"/>
                </a:solidFill>
                <a:effectLst/>
                <a:latin typeface="+mn-lt"/>
                <a:ea typeface="+mn-ea"/>
                <a:cs typeface="+mn-cs"/>
              </a:rPr>
              <a:t>2006</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JMA</a:t>
            </a:r>
            <a:r>
              <a:rPr lang="zh-TW" altLang="en-US" sz="1200" b="0" i="0" kern="1200" dirty="0">
                <a:solidFill>
                  <a:schemeClr val="tx1"/>
                </a:solidFill>
                <a:effectLst/>
                <a:latin typeface="+mn-lt"/>
                <a:ea typeface="+mn-ea"/>
                <a:cs typeface="+mn-cs"/>
              </a:rPr>
              <a:t>建立作業的中尺度模型，在地形跟隨坐標中用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公里的空間分辨率，然後同化</a:t>
            </a:r>
            <a:r>
              <a:rPr lang="en-US" altLang="zh-TW" sz="1200" b="0" i="0" kern="1200" dirty="0">
                <a:solidFill>
                  <a:schemeClr val="tx1"/>
                </a:solidFill>
                <a:effectLst/>
                <a:latin typeface="+mn-lt"/>
                <a:ea typeface="+mn-ea"/>
                <a:cs typeface="+mn-cs"/>
              </a:rPr>
              <a:t>GPS</a:t>
            </a:r>
            <a:r>
              <a:rPr lang="zh-TW" altLang="en-US" sz="1200" b="0" i="0" kern="1200" dirty="0">
                <a:solidFill>
                  <a:schemeClr val="tx1"/>
                </a:solidFill>
                <a:effectLst/>
                <a:latin typeface="+mn-lt"/>
                <a:ea typeface="+mn-ea"/>
                <a:cs typeface="+mn-cs"/>
              </a:rPr>
              <a:t>可降水量或地面降水觀測等資料進去</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後，即可顯著改善日本的</a:t>
            </a:r>
            <a:r>
              <a:rPr lang="en-US" altLang="zh-TW" sz="1200" b="0" i="0" kern="1200" dirty="0">
                <a:solidFill>
                  <a:schemeClr val="tx1"/>
                </a:solidFill>
                <a:effectLst/>
                <a:latin typeface="+mn-lt"/>
                <a:ea typeface="+mn-ea"/>
                <a:cs typeface="+mn-cs"/>
              </a:rPr>
              <a:t>QPF</a:t>
            </a:r>
            <a:r>
              <a:rPr lang="zh-TW" altLang="en-US" sz="1200" b="0" i="0" kern="1200" dirty="0">
                <a:solidFill>
                  <a:schemeClr val="tx1"/>
                </a:solidFill>
                <a:effectLst/>
                <a:latin typeface="+mn-lt"/>
                <a:ea typeface="+mn-ea"/>
                <a:cs typeface="+mn-cs"/>
              </a:rPr>
              <a:t>能力；並且</a:t>
            </a:r>
            <a:r>
              <a:rPr lang="en-US" altLang="zh-TW" sz="1200" b="0" i="0" kern="1200" dirty="0">
                <a:solidFill>
                  <a:schemeClr val="tx1"/>
                </a:solidFill>
                <a:effectLst/>
                <a:latin typeface="+mn-lt"/>
                <a:ea typeface="+mn-ea"/>
                <a:cs typeface="+mn-cs"/>
              </a:rPr>
              <a:t>Warner </a:t>
            </a:r>
            <a:r>
              <a:rPr lang="zh-TW" altLang="en-US" sz="1200" b="0" i="0" kern="1200" dirty="0">
                <a:solidFill>
                  <a:schemeClr val="tx1"/>
                </a:solidFill>
                <a:effectLst/>
                <a:latin typeface="+mn-lt"/>
                <a:ea typeface="+mn-ea"/>
                <a:cs typeface="+mn-cs"/>
              </a:rPr>
              <a:t>等人在</a:t>
            </a:r>
            <a:r>
              <a:rPr lang="en-US" altLang="zh-TW" sz="1200" b="0" i="0" kern="1200" dirty="0">
                <a:solidFill>
                  <a:schemeClr val="tx1"/>
                </a:solidFill>
                <a:effectLst/>
                <a:latin typeface="+mn-lt"/>
                <a:ea typeface="+mn-ea"/>
                <a:cs typeface="+mn-cs"/>
              </a:rPr>
              <a:t>2007 </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Sun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Crook 2001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2002</a:t>
            </a:r>
            <a:r>
              <a:rPr lang="zh-TW" altLang="en-US" sz="1200" b="0" i="0" kern="1200" dirty="0">
                <a:solidFill>
                  <a:schemeClr val="tx1"/>
                </a:solidFill>
                <a:effectLst/>
                <a:latin typeface="+mn-lt"/>
                <a:ea typeface="+mn-ea"/>
                <a:cs typeface="+mn-cs"/>
              </a:rPr>
              <a:t>指出，</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可以提供風和溫度的分析場用來即時預報</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p>
          <a:p>
            <a:r>
              <a:rPr lang="zh-TW" altLang="en-US" dirty="0"/>
              <a:t>但是</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也不是都沒有問題，它的</a:t>
            </a:r>
            <a:r>
              <a:rPr lang="en-US" altLang="zh-TW" sz="1200" b="0" i="0" kern="1200" dirty="0">
                <a:solidFill>
                  <a:schemeClr val="tx1"/>
                </a:solidFill>
                <a:effectLst/>
                <a:latin typeface="+mn-lt"/>
                <a:ea typeface="+mn-ea"/>
                <a:cs typeface="+mn-cs"/>
              </a:rPr>
              <a:t>forward</a:t>
            </a:r>
            <a:r>
              <a:rPr lang="zh-TW" altLang="en-US" sz="1200" b="0" i="0" kern="1200" dirty="0">
                <a:solidFill>
                  <a:schemeClr val="tx1"/>
                </a:solidFill>
                <a:effectLst/>
                <a:latin typeface="+mn-lt"/>
                <a:ea typeface="+mn-ea"/>
                <a:cs typeface="+mn-cs"/>
              </a:rPr>
              <a:t> </a:t>
            </a:r>
            <a:r>
              <a:rPr lang="en-US" altLang="zh-TW" dirty="0">
                <a:latin typeface="微軟正黑體" panose="020B0604030504040204" pitchFamily="34" charset="-120"/>
                <a:ea typeface="微軟正黑體" panose="020B0604030504040204" pitchFamily="34" charset="-120"/>
              </a:rPr>
              <a:t>cloud</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是在平面的笛卡爾坐標系內處理的，因此</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在複雜地形的表現如何就是一個重要問題。</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Warner</a:t>
            </a:r>
            <a:r>
              <a:rPr lang="zh-TW" altLang="en-US" sz="1200" b="0" i="0" kern="1200" dirty="0">
                <a:solidFill>
                  <a:schemeClr val="tx1"/>
                </a:solidFill>
                <a:effectLst/>
                <a:latin typeface="+mn-lt"/>
                <a:ea typeface="+mn-ea"/>
                <a:cs typeface="+mn-cs"/>
              </a:rPr>
              <a:t>等人在</a:t>
            </a:r>
            <a:r>
              <a:rPr lang="en-US" altLang="zh-TW" sz="1200" b="0" i="0" kern="1200" dirty="0">
                <a:solidFill>
                  <a:schemeClr val="tx1"/>
                </a:solidFill>
                <a:effectLst/>
                <a:latin typeface="+mn-lt"/>
                <a:ea typeface="+mn-ea"/>
                <a:cs typeface="+mn-cs"/>
              </a:rPr>
              <a:t>2000</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Sun</a:t>
            </a:r>
            <a:r>
              <a:rPr lang="zh-TW" altLang="en-US" sz="1200" b="0" i="0" kern="1200" dirty="0">
                <a:solidFill>
                  <a:schemeClr val="tx1"/>
                </a:solidFill>
                <a:effectLst/>
                <a:latin typeface="+mn-lt"/>
                <a:ea typeface="+mn-ea"/>
                <a:cs typeface="+mn-cs"/>
              </a:rPr>
              <a:t>等人在</a:t>
            </a:r>
            <a:r>
              <a:rPr lang="en-US" altLang="zh-TW" sz="1200" b="0" i="0" kern="1200" dirty="0">
                <a:solidFill>
                  <a:schemeClr val="tx1"/>
                </a:solidFill>
                <a:effectLst/>
                <a:latin typeface="+mn-lt"/>
                <a:ea typeface="+mn-ea"/>
                <a:cs typeface="+mn-cs"/>
              </a:rPr>
              <a:t>2010</a:t>
            </a:r>
            <a:r>
              <a:rPr lang="zh-TW" altLang="en-US" sz="1200" b="0" i="0" kern="1200" dirty="0">
                <a:solidFill>
                  <a:schemeClr val="tx1"/>
                </a:solidFill>
                <a:effectLst/>
                <a:latin typeface="+mn-lt"/>
                <a:ea typeface="+mn-ea"/>
                <a:cs typeface="+mn-cs"/>
              </a:rPr>
              <a:t>年使用</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在複雜地形做降水預報，結論是</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在降水模擬或對流發展即時預報這塊可以提供有用的資訊。</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不過陳和郭於</a:t>
            </a:r>
            <a:r>
              <a:rPr lang="en-US" altLang="zh-TW" sz="1200" b="0" i="0" kern="1200" dirty="0">
                <a:solidFill>
                  <a:schemeClr val="tx1"/>
                </a:solidFill>
                <a:effectLst/>
                <a:latin typeface="+mn-lt"/>
                <a:ea typeface="+mn-ea"/>
                <a:cs typeface="+mn-cs"/>
              </a:rPr>
              <a:t>2006</a:t>
            </a:r>
            <a:r>
              <a:rPr lang="zh-TW" altLang="en-US" sz="1200" b="0" i="0" kern="1200" dirty="0">
                <a:solidFill>
                  <a:schemeClr val="tx1"/>
                </a:solidFill>
                <a:effectLst/>
                <a:latin typeface="+mn-lt"/>
                <a:ea typeface="+mn-ea"/>
                <a:cs typeface="+mn-cs"/>
              </a:rPr>
              <a:t>，且楊等人於</a:t>
            </a:r>
            <a:r>
              <a:rPr lang="en-US" altLang="zh-TW" sz="1200" b="0" i="0" kern="1200" dirty="0">
                <a:solidFill>
                  <a:schemeClr val="tx1"/>
                </a:solidFill>
                <a:effectLst/>
                <a:latin typeface="+mn-lt"/>
                <a:ea typeface="+mn-ea"/>
                <a:cs typeface="+mn-cs"/>
              </a:rPr>
              <a:t>2008</a:t>
            </a:r>
            <a:r>
              <a:rPr lang="zh-TW" altLang="en-US" sz="1200" b="0" i="0" kern="1200" dirty="0">
                <a:solidFill>
                  <a:schemeClr val="tx1"/>
                </a:solidFill>
                <a:effectLst/>
                <a:latin typeface="+mn-lt"/>
                <a:ea typeface="+mn-ea"/>
                <a:cs typeface="+mn-cs"/>
              </a:rPr>
              <a:t>指出，台灣</a:t>
            </a:r>
            <a:r>
              <a:rPr lang="en-US" altLang="zh-TW" sz="1200" b="0" i="0" kern="1200" dirty="0">
                <a:solidFill>
                  <a:schemeClr val="tx1"/>
                </a:solidFill>
                <a:effectLst/>
                <a:latin typeface="+mn-lt"/>
                <a:ea typeface="+mn-ea"/>
                <a:cs typeface="+mn-cs"/>
              </a:rPr>
              <a:t>4000m</a:t>
            </a:r>
            <a:r>
              <a:rPr lang="zh-TW" altLang="en-US" sz="1200" b="0" i="0" kern="1200" dirty="0">
                <a:solidFill>
                  <a:schemeClr val="tx1"/>
                </a:solidFill>
                <a:effectLst/>
                <a:latin typeface="+mn-lt"/>
                <a:ea typeface="+mn-ea"/>
                <a:cs typeface="+mn-cs"/>
              </a:rPr>
              <a:t>高的地形可以顯著增加降水或改變降水分佈，並且海島的地形也不利於在四周廣設儀器，因此這份研究的主要目的是想要尋找在台灣應用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的合適策略。 </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3</a:t>
            </a:fld>
            <a:endParaRPr lang="zh-TW" altLang="en-US"/>
          </a:p>
        </p:txBody>
      </p:sp>
    </p:spTree>
    <p:extLst>
      <p:ext uri="{BB962C8B-B14F-4D97-AF65-F5344CB8AC3E}">
        <p14:creationId xmlns:p14="http://schemas.microsoft.com/office/powerpoint/2010/main" val="5971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雷達數據同化系統由</a:t>
            </a:r>
            <a:r>
              <a:rPr lang="en-US" altLang="zh-TW" sz="1200" b="0" i="0" kern="1200" dirty="0">
                <a:solidFill>
                  <a:schemeClr val="tx1"/>
                </a:solidFill>
                <a:effectLst/>
                <a:latin typeface="+mn-lt"/>
                <a:ea typeface="+mn-ea"/>
                <a:cs typeface="+mn-cs"/>
              </a:rPr>
              <a:t>Sun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Crook</a:t>
            </a:r>
            <a:r>
              <a:rPr lang="zh-TW" altLang="en-US" sz="1200" b="0" i="0" kern="1200" dirty="0">
                <a:solidFill>
                  <a:schemeClr val="tx1"/>
                </a:solidFill>
                <a:effectLst/>
                <a:latin typeface="+mn-lt"/>
                <a:ea typeface="+mn-ea"/>
                <a:cs typeface="+mn-cs"/>
              </a:rPr>
              <a:t>於</a:t>
            </a:r>
            <a:r>
              <a:rPr lang="en-US" altLang="zh-TW" sz="1200" b="0" i="0" kern="1200" dirty="0">
                <a:solidFill>
                  <a:schemeClr val="tx1"/>
                </a:solidFill>
                <a:effectLst/>
                <a:latin typeface="+mn-lt"/>
                <a:ea typeface="+mn-ea"/>
                <a:cs typeface="+mn-cs"/>
              </a:rPr>
              <a:t>1997</a:t>
            </a:r>
            <a:r>
              <a:rPr lang="zh-TW" altLang="en-US" sz="1200" b="0" i="0" kern="1200" dirty="0">
                <a:solidFill>
                  <a:schemeClr val="tx1"/>
                </a:solidFill>
                <a:effectLst/>
                <a:latin typeface="+mn-lt"/>
                <a:ea typeface="+mn-ea"/>
                <a:cs typeface="+mn-cs"/>
              </a:rPr>
              <a:t>提出，採用笛卡爾坐標和暖雨微物理過程，還有雲尺度模型作為</a:t>
            </a:r>
            <a:r>
              <a:rPr lang="en-US" altLang="zh-TW" sz="1200" b="0" i="0" kern="1200" dirty="0">
                <a:solidFill>
                  <a:schemeClr val="tx1"/>
                </a:solidFill>
                <a:effectLst/>
                <a:latin typeface="+mn-lt"/>
                <a:ea typeface="+mn-ea"/>
                <a:cs typeface="+mn-cs"/>
              </a:rPr>
              <a:t>forward</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，並且使用這個模型作為約束條件去用 </a:t>
            </a:r>
            <a:r>
              <a:rPr lang="en-US" altLang="zh-TW" sz="1200" b="0" i="0" kern="1200" dirty="0">
                <a:solidFill>
                  <a:schemeClr val="tx1"/>
                </a:solidFill>
                <a:effectLst/>
                <a:latin typeface="+mn-lt"/>
                <a:ea typeface="+mn-ea"/>
                <a:cs typeface="+mn-cs"/>
              </a:rPr>
              <a:t>4DVAR </a:t>
            </a:r>
            <a:r>
              <a:rPr lang="zh-TW" altLang="en-US" sz="1200" b="0" i="0" kern="1200" dirty="0">
                <a:solidFill>
                  <a:schemeClr val="tx1"/>
                </a:solidFill>
                <a:effectLst/>
                <a:latin typeface="+mn-lt"/>
                <a:ea typeface="+mn-ea"/>
                <a:cs typeface="+mn-cs"/>
              </a:rPr>
              <a:t>技術，希望找到一個最優初始狀態去最小化</a:t>
            </a:r>
            <a:r>
              <a:rPr lang="en-US" altLang="zh-TW" sz="1200" b="0" i="0" kern="1200" dirty="0">
                <a:solidFill>
                  <a:schemeClr val="tx1"/>
                </a:solidFill>
                <a:effectLst/>
                <a:latin typeface="+mn-lt"/>
                <a:ea typeface="+mn-ea"/>
                <a:cs typeface="+mn-cs"/>
              </a:rPr>
              <a:t>cost </a:t>
            </a:r>
            <a:r>
              <a:rPr lang="en-US" altLang="zh-TW" sz="1200" b="0" i="0" kern="1200" dirty="0" err="1">
                <a:solidFill>
                  <a:schemeClr val="tx1"/>
                </a:solidFill>
                <a:effectLst/>
                <a:latin typeface="+mn-lt"/>
                <a:ea typeface="+mn-ea"/>
                <a:cs typeface="+mn-cs"/>
              </a:rPr>
              <a:t>func</a:t>
            </a:r>
            <a:r>
              <a:rPr lang="en-US" altLang="zh-TW" sz="1200" b="0" i="0" kern="1200" dirty="0">
                <a:solidFill>
                  <a:schemeClr val="tx1"/>
                </a:solidFill>
                <a:effectLst/>
                <a:latin typeface="+mn-lt"/>
                <a:ea typeface="+mn-ea"/>
                <a:cs typeface="+mn-cs"/>
              </a:rPr>
              <a:t>.</a:t>
            </a: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4</a:t>
            </a:fld>
            <a:endParaRPr lang="zh-TW" altLang="en-US"/>
          </a:p>
        </p:txBody>
      </p:sp>
    </p:spTree>
    <p:extLst>
      <p:ext uri="{BB962C8B-B14F-4D97-AF65-F5344CB8AC3E}">
        <p14:creationId xmlns:p14="http://schemas.microsoft.com/office/powerpoint/2010/main" val="378225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如圖所示，這個</a:t>
            </a:r>
            <a:r>
              <a:rPr lang="en-US" altLang="zh-TW" sz="1200" b="0" i="0" kern="1200" dirty="0">
                <a:solidFill>
                  <a:schemeClr val="tx1"/>
                </a:solidFill>
                <a:effectLst/>
                <a:latin typeface="+mn-lt"/>
                <a:ea typeface="+mn-ea"/>
                <a:cs typeface="+mn-cs"/>
              </a:rPr>
              <a:t>cost </a:t>
            </a:r>
            <a:r>
              <a:rPr lang="en-US" altLang="zh-TW" sz="1200" b="0" i="0" kern="1200" dirty="0" err="1">
                <a:solidFill>
                  <a:schemeClr val="tx1"/>
                </a:solidFill>
                <a:effectLst/>
                <a:latin typeface="+mn-lt"/>
                <a:ea typeface="+mn-ea"/>
                <a:cs typeface="+mn-cs"/>
              </a:rPr>
              <a:t>func</a:t>
            </a:r>
            <a:r>
              <a:rPr lang="zh-TW" altLang="en-US" sz="1200" b="0" i="0" kern="1200" dirty="0">
                <a:solidFill>
                  <a:schemeClr val="tx1"/>
                </a:solidFill>
                <a:effectLst/>
                <a:latin typeface="+mn-lt"/>
                <a:ea typeface="+mn-ea"/>
                <a:cs typeface="+mn-cs"/>
              </a:rPr>
              <a:t>主要是以預測跟觀測的差值進行運算。</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xo</a:t>
            </a:r>
            <a:r>
              <a:rPr lang="zh-TW" altLang="en-US" sz="1200" b="0" i="0" kern="1200" dirty="0">
                <a:solidFill>
                  <a:schemeClr val="tx1"/>
                </a:solidFill>
                <a:effectLst/>
                <a:latin typeface="+mn-lt"/>
                <a:ea typeface="+mn-ea"/>
                <a:cs typeface="+mn-cs"/>
              </a:rPr>
              <a:t>是同化開始時的模型變數，</a:t>
            </a:r>
            <a:r>
              <a:rPr lang="en-US" altLang="zh-TW" sz="1200" b="0" i="0" kern="1200" dirty="0" err="1">
                <a:solidFill>
                  <a:schemeClr val="tx1"/>
                </a:solidFill>
                <a:effectLst/>
                <a:latin typeface="+mn-lt"/>
                <a:ea typeface="+mn-ea"/>
                <a:cs typeface="+mn-cs"/>
              </a:rPr>
              <a:t>xb</a:t>
            </a:r>
            <a:r>
              <a:rPr lang="zh-TW" altLang="en-US" sz="1200" b="0" i="0" kern="1200" dirty="0">
                <a:solidFill>
                  <a:schemeClr val="tx1"/>
                </a:solidFill>
                <a:effectLst/>
                <a:latin typeface="+mn-lt"/>
                <a:ea typeface="+mn-ea"/>
                <a:cs typeface="+mn-cs"/>
              </a:rPr>
              <a:t>是前一個同化周期預測的背景場變數，而</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則是背景誤差的協方差矩陣，</a:t>
            </a:r>
            <a:r>
              <a:rPr lang="en-US" altLang="zh-TW" sz="1200" b="0" i="0" kern="1200" dirty="0" err="1">
                <a:solidFill>
                  <a:schemeClr val="tx1"/>
                </a:solidFill>
                <a:effectLst/>
                <a:latin typeface="+mn-lt"/>
                <a:ea typeface="+mn-ea"/>
                <a:cs typeface="+mn-cs"/>
              </a:rPr>
              <a:t>ita</a:t>
            </a:r>
            <a:r>
              <a:rPr lang="en-US" altLang="zh-TW" sz="1200" b="0" i="0" kern="1200" dirty="0">
                <a:solidFill>
                  <a:schemeClr val="tx1"/>
                </a:solidFill>
                <a:effectLst/>
                <a:latin typeface="+mn-lt"/>
                <a:ea typeface="+mn-ea"/>
                <a:cs typeface="+mn-cs"/>
              </a:rPr>
              <a:t> v/</a:t>
            </a:r>
            <a:r>
              <a:rPr lang="en-US" altLang="zh-TW" sz="1200" b="0" i="0" kern="1200" dirty="0" err="1">
                <a:solidFill>
                  <a:schemeClr val="tx1"/>
                </a:solidFill>
                <a:effectLst/>
                <a:latin typeface="+mn-lt"/>
                <a:ea typeface="+mn-ea"/>
                <a:cs typeface="+mn-cs"/>
              </a:rPr>
              <a:t>ita</a:t>
            </a:r>
            <a:r>
              <a:rPr lang="en-US" altLang="zh-TW" sz="1200" b="0" i="0" kern="1200" dirty="0">
                <a:solidFill>
                  <a:schemeClr val="tx1"/>
                </a:solidFill>
                <a:effectLst/>
                <a:latin typeface="+mn-lt"/>
                <a:ea typeface="+mn-ea"/>
                <a:cs typeface="+mn-cs"/>
              </a:rPr>
              <a:t> q</a:t>
            </a:r>
            <a:r>
              <a:rPr lang="zh-TW" altLang="en-US" sz="1200" b="0" i="0" kern="1200" dirty="0">
                <a:solidFill>
                  <a:schemeClr val="tx1"/>
                </a:solidFill>
                <a:effectLst/>
                <a:latin typeface="+mn-lt"/>
                <a:ea typeface="+mn-ea"/>
                <a:cs typeface="+mn-cs"/>
              </a:rPr>
              <a:t>分別代表徑向風和降雨觀測誤差變異數的倒數，這邊的</a:t>
            </a:r>
            <a:r>
              <a:rPr lang="en-US" altLang="zh-TW" sz="1200" b="0" i="0" kern="1200" dirty="0" err="1">
                <a:solidFill>
                  <a:schemeClr val="tx1"/>
                </a:solidFill>
                <a:effectLst/>
                <a:latin typeface="+mn-lt"/>
                <a:ea typeface="+mn-ea"/>
                <a:cs typeface="+mn-cs"/>
              </a:rPr>
              <a:t>Vr</a:t>
            </a:r>
            <a:r>
              <a:rPr lang="zh-TW" altLang="en-US" sz="1200" b="0" i="0" kern="1200" dirty="0">
                <a:solidFill>
                  <a:schemeClr val="tx1"/>
                </a:solidFill>
                <a:effectLst/>
                <a:latin typeface="+mn-lt"/>
                <a:ea typeface="+mn-ea"/>
                <a:cs typeface="+mn-cs"/>
              </a:rPr>
              <a:t>跟</a:t>
            </a:r>
            <a:r>
              <a:rPr lang="en-US" altLang="zh-TW" sz="1200" b="0" i="0" kern="1200" dirty="0" err="1">
                <a:solidFill>
                  <a:schemeClr val="tx1"/>
                </a:solidFill>
                <a:effectLst/>
                <a:latin typeface="+mn-lt"/>
                <a:ea typeface="+mn-ea"/>
                <a:cs typeface="+mn-cs"/>
              </a:rPr>
              <a:t>qr</a:t>
            </a:r>
            <a:r>
              <a:rPr lang="zh-TW" altLang="en-US" sz="1200" b="0" i="0" kern="1200" dirty="0">
                <a:solidFill>
                  <a:schemeClr val="tx1"/>
                </a:solidFill>
                <a:effectLst/>
                <a:latin typeface="+mn-lt"/>
                <a:ea typeface="+mn-ea"/>
                <a:cs typeface="+mn-cs"/>
              </a:rPr>
              <a:t>分別是模式得到的徑向風跟雨水混合比，而</a:t>
            </a:r>
            <a:r>
              <a:rPr lang="en-US" altLang="zh-TW" sz="1200" b="0" i="0" kern="1200" dirty="0" err="1">
                <a:solidFill>
                  <a:schemeClr val="tx1"/>
                </a:solidFill>
                <a:effectLst/>
                <a:latin typeface="+mn-lt"/>
                <a:ea typeface="+mn-ea"/>
                <a:cs typeface="+mn-cs"/>
              </a:rPr>
              <a:t>Vro</a:t>
            </a:r>
            <a:r>
              <a:rPr lang="zh-TW" altLang="en-US" sz="1200" b="0" i="0" kern="1200" dirty="0">
                <a:solidFill>
                  <a:schemeClr val="tx1"/>
                </a:solidFill>
                <a:effectLst/>
                <a:latin typeface="+mn-lt"/>
                <a:ea typeface="+mn-ea"/>
                <a:cs typeface="+mn-cs"/>
              </a:rPr>
              <a:t>跟</a:t>
            </a:r>
            <a:r>
              <a:rPr lang="en-US" altLang="zh-TW" sz="1200" b="0" i="0" kern="1200" dirty="0" err="1">
                <a:solidFill>
                  <a:schemeClr val="tx1"/>
                </a:solidFill>
                <a:effectLst/>
                <a:latin typeface="+mn-lt"/>
                <a:ea typeface="+mn-ea"/>
                <a:cs typeface="+mn-cs"/>
              </a:rPr>
              <a:t>qro</a:t>
            </a:r>
            <a:r>
              <a:rPr lang="zh-TW" altLang="en-US" sz="1200" b="0" i="0" kern="1200" dirty="0">
                <a:solidFill>
                  <a:schemeClr val="tx1"/>
                </a:solidFill>
                <a:effectLst/>
                <a:latin typeface="+mn-lt"/>
                <a:ea typeface="+mn-ea"/>
                <a:cs typeface="+mn-cs"/>
              </a:rPr>
              <a:t>則是觀測得到的徑向風跟雨水混合比</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如果假設雨水的</a:t>
            </a:r>
            <a:r>
              <a:rPr lang="en-US" altLang="zh-TW" sz="1200" b="0" i="0" kern="1200" dirty="0">
                <a:solidFill>
                  <a:schemeClr val="tx1"/>
                </a:solidFill>
                <a:effectLst/>
                <a:latin typeface="+mn-lt"/>
                <a:ea typeface="+mn-ea"/>
                <a:cs typeface="+mn-cs"/>
              </a:rPr>
              <a:t>DSD</a:t>
            </a:r>
            <a:r>
              <a:rPr lang="zh-TW" altLang="en-US" sz="1200" b="0" i="0" kern="1200" dirty="0">
                <a:solidFill>
                  <a:schemeClr val="tx1"/>
                </a:solidFill>
                <a:effectLst/>
                <a:latin typeface="+mn-lt"/>
                <a:ea typeface="+mn-ea"/>
                <a:cs typeface="+mn-cs"/>
              </a:rPr>
              <a:t>是</a:t>
            </a:r>
            <a:r>
              <a:rPr lang="en-US" altLang="zh-TW" sz="1200" b="0" i="0" u="none" strike="noStrike" kern="1200" baseline="0" dirty="0">
                <a:solidFill>
                  <a:schemeClr val="tx1"/>
                </a:solidFill>
                <a:latin typeface="+mn-lt"/>
                <a:ea typeface="+mn-ea"/>
                <a:cs typeface="+mn-cs"/>
              </a:rPr>
              <a:t>Marshall–Palmer</a:t>
            </a:r>
            <a:r>
              <a:rPr lang="zh-TW" altLang="en-US" sz="1200" b="0" i="0" u="none" strike="noStrike" kern="1200" baseline="0" dirty="0">
                <a:solidFill>
                  <a:schemeClr val="tx1"/>
                </a:solidFill>
                <a:latin typeface="+mn-lt"/>
                <a:ea typeface="+mn-ea"/>
                <a:cs typeface="+mn-cs"/>
              </a:rPr>
              <a:t>形式，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按一下</a:t>
            </a:r>
            <a:r>
              <a:rPr lang="en-US" altLang="zh-TW" sz="1200" b="0" i="0" kern="1200" dirty="0">
                <a:solidFill>
                  <a:schemeClr val="tx1"/>
                </a:solidFill>
                <a:effectLst/>
                <a:latin typeface="+mn-lt"/>
                <a:ea typeface="+mn-ea"/>
                <a:cs typeface="+mn-cs"/>
              </a:rPr>
              <a:t>)</a:t>
            </a:r>
            <a:r>
              <a:rPr lang="zh-TW" altLang="en-US" sz="1200" b="0" i="0" u="none" strike="noStrike" kern="1200" baseline="0" dirty="0">
                <a:solidFill>
                  <a:schemeClr val="tx1"/>
                </a:solidFill>
                <a:latin typeface="+mn-lt"/>
                <a:ea typeface="+mn-ea"/>
                <a:cs typeface="+mn-cs"/>
              </a:rPr>
              <a:t>那</a:t>
            </a:r>
            <a:r>
              <a:rPr lang="en-US" altLang="zh-TW" sz="1200" b="0" i="0" kern="1200" dirty="0" err="1">
                <a:solidFill>
                  <a:schemeClr val="tx1"/>
                </a:solidFill>
                <a:effectLst/>
                <a:latin typeface="+mn-lt"/>
                <a:ea typeface="+mn-ea"/>
                <a:cs typeface="+mn-cs"/>
              </a:rPr>
              <a:t>qr</a:t>
            </a:r>
            <a:r>
              <a:rPr lang="zh-TW" altLang="en-US" sz="1200" b="0" i="0" kern="1200" dirty="0">
                <a:solidFill>
                  <a:schemeClr val="tx1"/>
                </a:solidFill>
                <a:effectLst/>
                <a:latin typeface="+mn-lt"/>
                <a:ea typeface="+mn-ea"/>
                <a:cs typeface="+mn-cs"/>
              </a:rPr>
              <a:t>就可以直接從雷達反射率</a:t>
            </a:r>
            <a:r>
              <a:rPr lang="en-US" altLang="zh-TW" sz="1200" b="0" i="0" kern="1200" dirty="0">
                <a:solidFill>
                  <a:schemeClr val="tx1"/>
                </a:solidFill>
                <a:effectLst/>
                <a:latin typeface="+mn-lt"/>
                <a:ea typeface="+mn-ea"/>
                <a:cs typeface="+mn-cs"/>
              </a:rPr>
              <a:t>Z</a:t>
            </a:r>
            <a:r>
              <a:rPr lang="zh-TW" altLang="en-US" sz="1200" b="0" i="0" kern="1200" dirty="0">
                <a:solidFill>
                  <a:schemeClr val="tx1"/>
                </a:solidFill>
                <a:effectLst/>
                <a:latin typeface="+mn-lt"/>
                <a:ea typeface="+mn-ea"/>
                <a:cs typeface="+mn-cs"/>
              </a:rPr>
              <a:t>求得，單位是</a:t>
            </a:r>
            <a:r>
              <a:rPr lang="en-US" altLang="zh-TW" sz="1200" b="0" i="0" kern="1200" dirty="0" err="1">
                <a:solidFill>
                  <a:schemeClr val="tx1"/>
                </a:solidFill>
                <a:effectLst/>
                <a:latin typeface="+mn-lt"/>
                <a:ea typeface="+mn-ea"/>
                <a:cs typeface="+mn-cs"/>
              </a:rPr>
              <a:t>dBZ</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zo</a:t>
            </a:r>
            <a:r>
              <a:rPr lang="zh-TW" altLang="en-US" sz="1200" b="0" i="0" kern="1200" dirty="0">
                <a:solidFill>
                  <a:schemeClr val="tx1"/>
                </a:solidFill>
                <a:effectLst/>
                <a:latin typeface="+mn-lt"/>
                <a:ea typeface="+mn-ea"/>
                <a:cs typeface="+mn-cs"/>
              </a:rPr>
              <a:t>是空氣密度</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另外還有兩項</a:t>
            </a:r>
            <a:r>
              <a:rPr lang="en-US" altLang="zh-TW" sz="1200" b="0" i="0" kern="1200" dirty="0">
                <a:solidFill>
                  <a:schemeClr val="tx1"/>
                </a:solidFill>
                <a:effectLst/>
                <a:latin typeface="+mn-lt"/>
                <a:ea typeface="+mn-ea"/>
                <a:cs typeface="+mn-cs"/>
              </a:rPr>
              <a:t>J</a:t>
            </a:r>
            <a:r>
              <a:rPr lang="zh-TW" altLang="en-US"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Jp</a:t>
            </a:r>
            <a:r>
              <a:rPr lang="zh-TW" altLang="en-US" sz="1200" b="0" i="0" kern="1200" dirty="0">
                <a:solidFill>
                  <a:schemeClr val="tx1"/>
                </a:solidFill>
                <a:effectLst/>
                <a:latin typeface="+mn-lt"/>
                <a:ea typeface="+mn-ea"/>
                <a:cs typeface="+mn-cs"/>
              </a:rPr>
              <a:t>單純作為數值解的時間空間平滑，</a:t>
            </a:r>
            <a:r>
              <a:rPr lang="en-US" altLang="zh-TW" sz="1200" b="0" i="0" kern="1200" dirty="0" err="1">
                <a:solidFill>
                  <a:schemeClr val="tx1"/>
                </a:solidFill>
                <a:effectLst/>
                <a:latin typeface="+mn-lt"/>
                <a:ea typeface="+mn-ea"/>
                <a:cs typeface="+mn-cs"/>
              </a:rPr>
              <a:t>Jmb</a:t>
            </a:r>
            <a:r>
              <a:rPr lang="zh-TW" altLang="en-US" sz="1200" b="0" i="0" kern="1200" dirty="0">
                <a:solidFill>
                  <a:schemeClr val="tx1"/>
                </a:solidFill>
                <a:effectLst/>
                <a:latin typeface="+mn-lt"/>
                <a:ea typeface="+mn-ea"/>
                <a:cs typeface="+mn-cs"/>
              </a:rPr>
              <a:t>則表示中尺度背景場，等等會再提到。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最後在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forward</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是一個完全非線性的</a:t>
            </a:r>
            <a:r>
              <a:rPr lang="en-US" altLang="zh-TW"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而不是</a:t>
            </a:r>
            <a:r>
              <a:rPr lang="en-US" altLang="zh-TW" sz="1200" b="0" i="0" u="none" strike="noStrike" kern="1200" baseline="0" dirty="0">
                <a:solidFill>
                  <a:schemeClr val="tx1"/>
                </a:solidFill>
                <a:latin typeface="+mn-lt"/>
                <a:ea typeface="+mn-ea"/>
                <a:cs typeface="+mn-cs"/>
              </a:rPr>
              <a:t>tangent</a:t>
            </a:r>
            <a:r>
              <a:rPr lang="zh-TW" altLang="en-US" sz="1200" b="0" i="0" u="none" strike="noStrike" kern="1200" baseline="0" dirty="0">
                <a:solidFill>
                  <a:schemeClr val="tx1"/>
                </a:solidFill>
                <a:latin typeface="+mn-lt"/>
                <a:ea typeface="+mn-ea"/>
                <a:cs typeface="+mn-cs"/>
              </a:rPr>
              <a:t> </a:t>
            </a:r>
            <a:r>
              <a:rPr lang="en-US" altLang="zh-TW" sz="1200" b="0" i="0" u="none" strike="noStrike" kern="1200" baseline="0" dirty="0">
                <a:solidFill>
                  <a:schemeClr val="tx1"/>
                </a:solidFill>
                <a:latin typeface="+mn-lt"/>
                <a:ea typeface="+mn-ea"/>
                <a:cs typeface="+mn-cs"/>
              </a:rPr>
              <a:t>linear</a:t>
            </a:r>
            <a:r>
              <a:rPr lang="zh-TW" altLang="en-US" sz="1200" b="0" i="0" u="none" strike="noStrike" kern="1200" baseline="0" dirty="0">
                <a:solidFill>
                  <a:schemeClr val="tx1"/>
                </a:solidFill>
                <a:latin typeface="+mn-lt"/>
                <a:ea typeface="+mn-ea"/>
                <a:cs typeface="+mn-cs"/>
              </a:rPr>
              <a:t> </a:t>
            </a:r>
            <a:r>
              <a:rPr lang="en-US" altLang="zh-TW" sz="1200" b="0" i="0" u="none" strike="noStrike" kern="1200" baseline="0" dirty="0">
                <a:solidFill>
                  <a:schemeClr val="tx1"/>
                </a:solidFill>
                <a:latin typeface="+mn-lt"/>
                <a:ea typeface="+mn-ea"/>
                <a:cs typeface="+mn-cs"/>
              </a:rPr>
              <a:t>model</a:t>
            </a:r>
            <a:r>
              <a:rPr lang="zh-TW" altLang="en-US" sz="1200" b="0" i="0" u="none" strike="noStrike" kern="1200" baseline="0" dirty="0">
                <a:solidFill>
                  <a:schemeClr val="tx1"/>
                </a:solidFill>
                <a:effectLst/>
                <a:latin typeface="+mn-lt"/>
                <a:ea typeface="+mn-ea"/>
                <a:cs typeface="+mn-cs"/>
              </a:rPr>
              <a:t>，因此</a:t>
            </a:r>
            <a:r>
              <a:rPr lang="en-US" altLang="zh-TW" sz="1200" b="0" i="0" u="none" strike="noStrike" kern="1200" baseline="0" dirty="0">
                <a:solidFill>
                  <a:schemeClr val="tx1"/>
                </a:solidFill>
                <a:latin typeface="+mn-lt"/>
                <a:ea typeface="+mn-ea"/>
                <a:cs typeface="+mn-cs"/>
              </a:rPr>
              <a:t>adjoint</a:t>
            </a:r>
            <a:r>
              <a:rPr lang="zh-TW" altLang="en-US" sz="1200" b="0" i="0" kern="1200" dirty="0">
                <a:solidFill>
                  <a:schemeClr val="tx1"/>
                </a:solidFill>
                <a:effectLst/>
                <a:latin typeface="+mn-lt"/>
                <a:ea typeface="+mn-ea"/>
                <a:cs typeface="+mn-cs"/>
              </a:rPr>
              <a:t>每次迭代都會有更新。</a:t>
            </a:r>
            <a:endParaRPr lang="en-US" altLang="zh-TW" sz="1200" b="0" i="0" strike="sngStrike"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5</a:t>
            </a:fld>
            <a:endParaRPr lang="zh-TW" altLang="en-US"/>
          </a:p>
        </p:txBody>
      </p:sp>
    </p:spTree>
    <p:extLst>
      <p:ext uri="{BB962C8B-B14F-4D97-AF65-F5344CB8AC3E}">
        <p14:creationId xmlns:p14="http://schemas.microsoft.com/office/powerpoint/2010/main" val="236877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接下來是第一個個案的介紹，</a:t>
            </a:r>
            <a:r>
              <a:rPr lang="en-US" altLang="zh-TW" sz="1200" b="0" i="0" kern="1200" dirty="0" err="1">
                <a:solidFill>
                  <a:schemeClr val="tx1"/>
                </a:solidFill>
                <a:effectLst/>
                <a:latin typeface="+mn-lt"/>
                <a:ea typeface="+mn-ea"/>
                <a:cs typeface="+mn-cs"/>
              </a:rPr>
              <a:t>SoWMEX</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2008</a:t>
            </a:r>
            <a:r>
              <a:rPr lang="zh-TW" altLang="en-US" sz="1200" b="0" i="0" kern="1200" dirty="0">
                <a:solidFill>
                  <a:schemeClr val="tx1"/>
                </a:solidFill>
                <a:effectLst/>
                <a:latin typeface="+mn-lt"/>
                <a:ea typeface="+mn-ea"/>
                <a:cs typeface="+mn-cs"/>
              </a:rPr>
              <a:t>年的西南氣流實驗，目的是了解西南風的動力熱力特徵、降雨的物理過程與機制，</a:t>
            </a:r>
            <a:r>
              <a:rPr lang="en-US" altLang="zh-TW" sz="1200" b="0" i="0" kern="1200" dirty="0">
                <a:solidFill>
                  <a:schemeClr val="tx1"/>
                </a:solidFill>
                <a:effectLst/>
                <a:latin typeface="+mn-lt"/>
                <a:ea typeface="+mn-ea"/>
                <a:cs typeface="+mn-cs"/>
              </a:rPr>
              <a:t>IOP 8</a:t>
            </a:r>
            <a:r>
              <a:rPr lang="zh-TW" altLang="en-US" sz="1200" b="0" i="0" kern="1200" dirty="0">
                <a:solidFill>
                  <a:schemeClr val="tx1"/>
                </a:solidFill>
                <a:effectLst/>
                <a:latin typeface="+mn-lt"/>
                <a:ea typeface="+mn-ea"/>
                <a:cs typeface="+mn-cs"/>
              </a:rPr>
              <a:t>期從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月 </a:t>
            </a:r>
            <a:r>
              <a:rPr lang="en-US" altLang="zh-TW" sz="1200" b="0" i="0" kern="1200" dirty="0">
                <a:solidFill>
                  <a:schemeClr val="tx1"/>
                </a:solidFill>
                <a:effectLst/>
                <a:latin typeface="+mn-lt"/>
                <a:ea typeface="+mn-ea"/>
                <a:cs typeface="+mn-cs"/>
              </a:rPr>
              <a:t>14 </a:t>
            </a:r>
            <a:r>
              <a:rPr lang="zh-TW" altLang="en-US" sz="1200" b="0" i="0" kern="1200" dirty="0">
                <a:solidFill>
                  <a:schemeClr val="tx1"/>
                </a:solidFill>
                <a:effectLst/>
                <a:latin typeface="+mn-lt"/>
                <a:ea typeface="+mn-ea"/>
                <a:cs typeface="+mn-cs"/>
              </a:rPr>
              <a:t>日 </a:t>
            </a:r>
            <a:r>
              <a:rPr lang="en-US" altLang="zh-TW" sz="1200" b="0" i="0" kern="1200" dirty="0">
                <a:solidFill>
                  <a:schemeClr val="tx1"/>
                </a:solidFill>
                <a:effectLst/>
                <a:latin typeface="+mn-lt"/>
                <a:ea typeface="+mn-ea"/>
                <a:cs typeface="+mn-cs"/>
              </a:rPr>
              <a:t>0000 UTC </a:t>
            </a:r>
            <a:r>
              <a:rPr lang="zh-TW" altLang="en-US" sz="1200" b="0" i="0" kern="1200" dirty="0">
                <a:solidFill>
                  <a:schemeClr val="tx1"/>
                </a:solidFill>
                <a:effectLst/>
                <a:latin typeface="+mn-lt"/>
                <a:ea typeface="+mn-ea"/>
                <a:cs typeface="+mn-cs"/>
              </a:rPr>
              <a:t>開始，並於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月 </a:t>
            </a:r>
            <a:r>
              <a:rPr lang="en-US" altLang="zh-TW" sz="1200" b="0" i="0" kern="1200" dirty="0">
                <a:solidFill>
                  <a:schemeClr val="tx1"/>
                </a:solidFill>
                <a:effectLst/>
                <a:latin typeface="+mn-lt"/>
                <a:ea typeface="+mn-ea"/>
                <a:cs typeface="+mn-cs"/>
              </a:rPr>
              <a:t>16 </a:t>
            </a:r>
            <a:r>
              <a:rPr lang="zh-TW" altLang="en-US" sz="1200" b="0" i="0" kern="1200" dirty="0">
                <a:solidFill>
                  <a:schemeClr val="tx1"/>
                </a:solidFill>
                <a:effectLst/>
                <a:latin typeface="+mn-lt"/>
                <a:ea typeface="+mn-ea"/>
                <a:cs typeface="+mn-cs"/>
              </a:rPr>
              <a:t>日 </a:t>
            </a:r>
            <a:r>
              <a:rPr lang="en-US" altLang="zh-TW" sz="1200" b="0" i="0" kern="1200" dirty="0">
                <a:solidFill>
                  <a:schemeClr val="tx1"/>
                </a:solidFill>
                <a:effectLst/>
                <a:latin typeface="+mn-lt"/>
                <a:ea typeface="+mn-ea"/>
                <a:cs typeface="+mn-cs"/>
              </a:rPr>
              <a:t>0000 UTC </a:t>
            </a:r>
            <a:r>
              <a:rPr lang="zh-TW" altLang="en-US" sz="1200" b="0" i="0" kern="1200" dirty="0">
                <a:solidFill>
                  <a:schemeClr val="tx1"/>
                </a:solidFill>
                <a:effectLst/>
                <a:latin typeface="+mn-lt"/>
                <a:ea typeface="+mn-ea"/>
                <a:cs typeface="+mn-cs"/>
              </a:rPr>
              <a:t>結束。由</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月</a:t>
            </a:r>
            <a:r>
              <a:rPr lang="en-US" altLang="zh-TW" sz="1200" b="0" i="0" kern="1200" dirty="0">
                <a:solidFill>
                  <a:schemeClr val="tx1"/>
                </a:solidFill>
                <a:effectLst/>
                <a:latin typeface="+mn-lt"/>
                <a:ea typeface="+mn-ea"/>
                <a:cs typeface="+mn-cs"/>
              </a:rPr>
              <a:t>14</a:t>
            </a:r>
            <a:r>
              <a:rPr lang="zh-TW" altLang="en-US" sz="1200" b="0" i="0" kern="1200" dirty="0">
                <a:solidFill>
                  <a:schemeClr val="tx1"/>
                </a:solidFill>
                <a:effectLst/>
                <a:latin typeface="+mn-lt"/>
                <a:ea typeface="+mn-ea"/>
                <a:cs typeface="+mn-cs"/>
              </a:rPr>
              <a:t>日</a:t>
            </a:r>
            <a:r>
              <a:rPr lang="en-US" altLang="zh-TW" sz="1200" b="0" i="0" kern="1200" dirty="0">
                <a:solidFill>
                  <a:schemeClr val="tx1"/>
                </a:solidFill>
                <a:effectLst/>
                <a:latin typeface="+mn-lt"/>
                <a:ea typeface="+mn-ea"/>
                <a:cs typeface="+mn-cs"/>
              </a:rPr>
              <a:t>1200</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UTC</a:t>
            </a:r>
            <a:r>
              <a:rPr lang="zh-TW" altLang="en-US" sz="1200" b="0" i="0" kern="1200" dirty="0">
                <a:solidFill>
                  <a:schemeClr val="tx1"/>
                </a:solidFill>
                <a:effectLst/>
                <a:latin typeface="+mn-lt"/>
                <a:ea typeface="+mn-ea"/>
                <a:cs typeface="+mn-cs"/>
              </a:rPr>
              <a:t> 的天氣圖可以知道綜觀天氣上台灣西北部有一個鋒面，而低層西南風從海洋帶來溫暖潮濕的空氣，對台灣西南地區造成強降雨，</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月</a:t>
            </a:r>
            <a:r>
              <a:rPr lang="en-US" altLang="zh-TW" sz="1200" b="0" i="0" kern="1200" dirty="0">
                <a:solidFill>
                  <a:schemeClr val="tx1"/>
                </a:solidFill>
                <a:effectLst/>
                <a:latin typeface="+mn-lt"/>
                <a:ea typeface="+mn-ea"/>
                <a:cs typeface="+mn-cs"/>
              </a:rPr>
              <a:t>14</a:t>
            </a:r>
            <a:r>
              <a:rPr lang="zh-TW" altLang="en-US" sz="1200" b="0" i="0" kern="1200" dirty="0">
                <a:solidFill>
                  <a:schemeClr val="tx1"/>
                </a:solidFill>
                <a:effectLst/>
                <a:latin typeface="+mn-lt"/>
                <a:ea typeface="+mn-ea"/>
                <a:cs typeface="+mn-cs"/>
              </a:rPr>
              <a:t>日</a:t>
            </a:r>
            <a:r>
              <a:rPr lang="en-US" altLang="zh-TW" sz="1200" b="0" i="0" kern="1200" dirty="0">
                <a:solidFill>
                  <a:schemeClr val="tx1"/>
                </a:solidFill>
                <a:effectLst/>
                <a:latin typeface="+mn-lt"/>
                <a:ea typeface="+mn-ea"/>
                <a:cs typeface="+mn-cs"/>
              </a:rPr>
              <a:t>24</a:t>
            </a:r>
            <a:r>
              <a:rPr lang="zh-TW" altLang="en-US" sz="1200" b="0" i="0" kern="1200" dirty="0">
                <a:solidFill>
                  <a:schemeClr val="tx1"/>
                </a:solidFill>
                <a:effectLst/>
                <a:latin typeface="+mn-lt"/>
                <a:ea typeface="+mn-ea"/>
                <a:cs typeface="+mn-cs"/>
              </a:rPr>
              <a:t>小時累計降雨量超過</a:t>
            </a:r>
            <a:r>
              <a:rPr lang="en-US" altLang="zh-TW" sz="1200" b="0" i="0" kern="1200" dirty="0">
                <a:solidFill>
                  <a:schemeClr val="tx1"/>
                </a:solidFill>
                <a:effectLst/>
                <a:latin typeface="+mn-lt"/>
                <a:ea typeface="+mn-ea"/>
                <a:cs typeface="+mn-cs"/>
              </a:rPr>
              <a:t>100mm</a:t>
            </a:r>
            <a:r>
              <a:rPr lang="zh-TW" altLang="en-US" sz="1200" b="0" i="0" kern="1200" dirty="0">
                <a:solidFill>
                  <a:schemeClr val="tx1"/>
                </a:solidFill>
                <a:effectLst/>
                <a:latin typeface="+mn-lt"/>
                <a:ea typeface="+mn-ea"/>
                <a:cs typeface="+mn-cs"/>
              </a:rPr>
              <a:t>，有些地方可達</a:t>
            </a:r>
            <a:r>
              <a:rPr lang="en-US" altLang="zh-TW" sz="1200" b="0" i="0" kern="1200" dirty="0">
                <a:solidFill>
                  <a:schemeClr val="tx1"/>
                </a:solidFill>
                <a:effectLst/>
                <a:latin typeface="+mn-lt"/>
                <a:ea typeface="+mn-ea"/>
                <a:cs typeface="+mn-cs"/>
              </a:rPr>
              <a:t>200mm</a:t>
            </a:r>
          </a:p>
          <a:p>
            <a:r>
              <a:rPr lang="zh-TW" altLang="en-US" sz="1200" b="0" i="0" kern="1200" dirty="0">
                <a:solidFill>
                  <a:schemeClr val="tx1"/>
                </a:solidFill>
                <a:effectLst/>
                <a:latin typeface="+mn-lt"/>
                <a:ea typeface="+mn-ea"/>
                <a:cs typeface="+mn-cs"/>
              </a:rPr>
              <a:t>這兩張圖分別是</a:t>
            </a:r>
            <a:r>
              <a:rPr lang="en-US" altLang="zh-TW" sz="1200" b="0" i="0" kern="1200" dirty="0">
                <a:solidFill>
                  <a:schemeClr val="tx1"/>
                </a:solidFill>
                <a:effectLst/>
                <a:latin typeface="+mn-lt"/>
                <a:ea typeface="+mn-ea"/>
                <a:cs typeface="+mn-cs"/>
              </a:rPr>
              <a:t>CWB</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S-band</a:t>
            </a:r>
            <a:r>
              <a:rPr lang="zh-TW" altLang="en-US" sz="1200" b="0" i="0" kern="1200" dirty="0">
                <a:solidFill>
                  <a:schemeClr val="tx1"/>
                </a:solidFill>
                <a:effectLst/>
                <a:latin typeface="+mn-lt"/>
                <a:ea typeface="+mn-ea"/>
                <a:cs typeface="+mn-cs"/>
              </a:rPr>
              <a:t>雷達（</a:t>
            </a:r>
            <a:r>
              <a:rPr lang="en-US" altLang="zh-TW" sz="1200" b="0" i="0" kern="1200" dirty="0">
                <a:solidFill>
                  <a:schemeClr val="tx1"/>
                </a:solidFill>
                <a:effectLst/>
                <a:latin typeface="+mn-lt"/>
                <a:ea typeface="+mn-ea"/>
                <a:cs typeface="+mn-cs"/>
              </a:rPr>
              <a:t>RCCG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RCKT</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UTC</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1154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1354 </a:t>
            </a:r>
            <a:r>
              <a:rPr lang="zh-TW" altLang="en-US" sz="1200" b="0" i="0" kern="1200" dirty="0">
                <a:solidFill>
                  <a:schemeClr val="tx1"/>
                </a:solidFill>
                <a:effectLst/>
                <a:latin typeface="+mn-lt"/>
                <a:ea typeface="+mn-ea"/>
                <a:cs typeface="+mn-cs"/>
              </a:rPr>
              <a:t>的最大反射率分佈。可以看出有四個主要的對流系統分別為 </a:t>
            </a:r>
            <a:r>
              <a:rPr lang="en-US" altLang="zh-TW" sz="1200" b="0" i="0" kern="1200" dirty="0">
                <a:solidFill>
                  <a:schemeClr val="tx1"/>
                </a:solidFill>
                <a:effectLst/>
                <a:latin typeface="+mn-lt"/>
                <a:ea typeface="+mn-ea"/>
                <a:cs typeface="+mn-cs"/>
              </a:rPr>
              <a:t>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，這些對流的反射率可達到 </a:t>
            </a:r>
            <a:r>
              <a:rPr lang="en-US" altLang="zh-TW" sz="1200" b="0" i="0" kern="1200" dirty="0">
                <a:solidFill>
                  <a:schemeClr val="tx1"/>
                </a:solidFill>
                <a:effectLst/>
                <a:latin typeface="+mn-lt"/>
                <a:ea typeface="+mn-ea"/>
                <a:cs typeface="+mn-cs"/>
              </a:rPr>
              <a:t>50 </a:t>
            </a:r>
            <a:r>
              <a:rPr lang="en-US" altLang="zh-TW" sz="1200" b="0" i="0" kern="1200" dirty="0" err="1">
                <a:solidFill>
                  <a:schemeClr val="tx1"/>
                </a:solidFill>
                <a:effectLst/>
                <a:latin typeface="+mn-lt"/>
                <a:ea typeface="+mn-ea"/>
                <a:cs typeface="+mn-cs"/>
              </a:rPr>
              <a:t>dBZ</a:t>
            </a:r>
            <a:r>
              <a:rPr lang="zh-TW" altLang="en-US" sz="1200" b="0" i="0" kern="1200" dirty="0">
                <a:solidFill>
                  <a:schemeClr val="tx1"/>
                </a:solidFill>
                <a:effectLst/>
                <a:latin typeface="+mn-lt"/>
                <a:ea typeface="+mn-ea"/>
                <a:cs typeface="+mn-cs"/>
              </a:rPr>
              <a:t>，並且</a:t>
            </a:r>
            <a:r>
              <a:rPr lang="en-US" altLang="zh-TW" sz="1200" b="0" i="0" kern="1200" dirty="0">
                <a:solidFill>
                  <a:schemeClr val="tx1"/>
                </a:solidFill>
                <a:effectLst/>
                <a:latin typeface="+mn-lt"/>
                <a:ea typeface="+mn-ea"/>
                <a:cs typeface="+mn-cs"/>
              </a:rPr>
              <a:t>AB</a:t>
            </a:r>
            <a:r>
              <a:rPr lang="zh-TW" altLang="en-US" sz="1200" b="0" i="0" kern="1200" dirty="0">
                <a:solidFill>
                  <a:schemeClr val="tx1"/>
                </a:solidFill>
                <a:effectLst/>
                <a:latin typeface="+mn-lt"/>
                <a:ea typeface="+mn-ea"/>
                <a:cs typeface="+mn-cs"/>
              </a:rPr>
              <a:t>兩個系統是東北</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西南分布並向東至東南移動，也是造成</a:t>
            </a:r>
            <a:r>
              <a:rPr lang="en-US" altLang="zh-TW" sz="1200" b="0" i="0" kern="1200" dirty="0">
                <a:solidFill>
                  <a:schemeClr val="tx1"/>
                </a:solidFill>
                <a:effectLst/>
                <a:latin typeface="+mn-lt"/>
                <a:ea typeface="+mn-ea"/>
                <a:cs typeface="+mn-cs"/>
              </a:rPr>
              <a:t>6/14</a:t>
            </a:r>
            <a:r>
              <a:rPr lang="zh-TW" altLang="en-US" sz="1200" b="0" i="0" kern="1200" dirty="0">
                <a:solidFill>
                  <a:schemeClr val="tx1"/>
                </a:solidFill>
                <a:effectLst/>
                <a:latin typeface="+mn-lt"/>
                <a:ea typeface="+mn-ea"/>
                <a:cs typeface="+mn-cs"/>
              </a:rPr>
              <a:t>台灣南部有強降水的原因。</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6</a:t>
            </a:fld>
            <a:endParaRPr lang="zh-TW" altLang="en-US"/>
          </a:p>
        </p:txBody>
      </p:sp>
    </p:spTree>
    <p:extLst>
      <p:ext uri="{BB962C8B-B14F-4D97-AF65-F5344CB8AC3E}">
        <p14:creationId xmlns:p14="http://schemas.microsoft.com/office/powerpoint/2010/main" val="278479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有關於資料來源的部分用了四個探空、九個</a:t>
            </a:r>
            <a:r>
              <a:rPr lang="en-US" altLang="zh-TW" sz="1200" b="0" i="0" kern="1200" dirty="0" err="1">
                <a:solidFill>
                  <a:schemeClr val="tx1"/>
                </a:solidFill>
                <a:effectLst/>
                <a:latin typeface="+mn-lt"/>
                <a:ea typeface="+mn-ea"/>
                <a:cs typeface="+mn-cs"/>
              </a:rPr>
              <a:t>mesonet</a:t>
            </a:r>
            <a:r>
              <a:rPr lang="en-US" altLang="zh-TW" sz="1200" b="0" i="0" kern="1200" dirty="0">
                <a:solidFill>
                  <a:schemeClr val="tx1"/>
                </a:solidFill>
                <a:effectLst/>
                <a:latin typeface="+mn-lt"/>
                <a:ea typeface="+mn-ea"/>
                <a:cs typeface="+mn-cs"/>
              </a:rPr>
              <a:t> stations</a:t>
            </a:r>
            <a:r>
              <a:rPr lang="zh-TW" altLang="en-US" sz="1200" b="0" i="0" kern="1200" dirty="0">
                <a:solidFill>
                  <a:schemeClr val="tx1"/>
                </a:solidFill>
                <a:effectLst/>
                <a:latin typeface="+mn-lt"/>
                <a:ea typeface="+mn-ea"/>
                <a:cs typeface="+mn-cs"/>
              </a:rPr>
              <a:t>也就是中尺度地面測站，以及兩個 </a:t>
            </a:r>
            <a:r>
              <a:rPr lang="en-US" altLang="zh-TW" sz="1200" b="0" i="0" kern="1200" dirty="0">
                <a:solidFill>
                  <a:schemeClr val="tx1"/>
                </a:solidFill>
                <a:effectLst/>
                <a:latin typeface="+mn-lt"/>
                <a:ea typeface="+mn-ea"/>
                <a:cs typeface="+mn-cs"/>
              </a:rPr>
              <a:t>CWB</a:t>
            </a:r>
            <a:r>
              <a:rPr lang="zh-TW" altLang="en-US" sz="1200" b="0" i="0" kern="1200" dirty="0">
                <a:solidFill>
                  <a:schemeClr val="tx1"/>
                </a:solidFill>
                <a:effectLst/>
                <a:latin typeface="+mn-lt"/>
                <a:ea typeface="+mn-ea"/>
                <a:cs typeface="+mn-cs"/>
              </a:rPr>
              <a:t>雷達</a:t>
            </a:r>
            <a:r>
              <a:rPr lang="en-US" altLang="zh-TW" sz="1200" b="0" i="0" kern="1200" dirty="0">
                <a:solidFill>
                  <a:schemeClr val="tx1"/>
                </a:solidFill>
                <a:effectLst/>
                <a:latin typeface="+mn-lt"/>
                <a:ea typeface="+mn-ea"/>
                <a:cs typeface="+mn-cs"/>
              </a:rPr>
              <a:t>RCCG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RCKT</a:t>
            </a:r>
            <a:r>
              <a:rPr lang="zh-TW" altLang="en-US" sz="1200" b="0" i="0" kern="1200" dirty="0">
                <a:solidFill>
                  <a:schemeClr val="tx1"/>
                </a:solidFill>
                <a:effectLst/>
                <a:latin typeface="+mn-lt"/>
                <a:ea typeface="+mn-ea"/>
                <a:cs typeface="+mn-cs"/>
              </a:rPr>
              <a:t>，位置分布如圖</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而有關 </a:t>
            </a:r>
            <a:r>
              <a:rPr lang="en-US" altLang="zh-TW" sz="1200" b="0" i="0" kern="1200" dirty="0">
                <a:solidFill>
                  <a:schemeClr val="tx1"/>
                </a:solidFill>
                <a:effectLst/>
                <a:latin typeface="+mn-lt"/>
                <a:ea typeface="+mn-ea"/>
                <a:cs typeface="+mn-cs"/>
              </a:rPr>
              <a:t>NCAR</a:t>
            </a:r>
            <a:r>
              <a:rPr lang="zh-TW" altLang="en-US" sz="1200" b="0" i="0" kern="1200" dirty="0">
                <a:solidFill>
                  <a:schemeClr val="tx1"/>
                </a:solidFill>
                <a:effectLst/>
                <a:latin typeface="+mn-lt"/>
                <a:ea typeface="+mn-ea"/>
                <a:cs typeface="+mn-cs"/>
              </a:rPr>
              <a:t> 的</a:t>
            </a:r>
            <a:r>
              <a:rPr lang="en-US" altLang="zh-TW" sz="1200" b="0" i="0" kern="1200" dirty="0">
                <a:solidFill>
                  <a:schemeClr val="tx1"/>
                </a:solidFill>
                <a:effectLst/>
                <a:latin typeface="+mn-lt"/>
                <a:ea typeface="+mn-ea"/>
                <a:cs typeface="+mn-cs"/>
              </a:rPr>
              <a:t> S-Pol</a:t>
            </a:r>
            <a:r>
              <a:rPr lang="zh-TW" altLang="en-US" sz="1200" b="0" i="0" kern="1200" dirty="0">
                <a:solidFill>
                  <a:schemeClr val="tx1"/>
                </a:solidFill>
                <a:effectLst/>
                <a:latin typeface="+mn-lt"/>
                <a:ea typeface="+mn-ea"/>
                <a:cs typeface="+mn-cs"/>
              </a:rPr>
              <a:t> 雷達之所以不使用是我們想用作業中的觀測去評估</a:t>
            </a:r>
            <a:r>
              <a:rPr lang="en-US" altLang="zh-TW" sz="1200" b="0" i="0" kern="1200" dirty="0">
                <a:solidFill>
                  <a:schemeClr val="tx1"/>
                </a:solidFill>
                <a:effectLst/>
                <a:latin typeface="+mn-lt"/>
                <a:ea typeface="+mn-ea"/>
                <a:cs typeface="+mn-cs"/>
              </a:rPr>
              <a:t>VDRAS</a:t>
            </a:r>
            <a:r>
              <a:rPr lang="zh-TW" altLang="en-US" sz="1200" b="0" i="0" kern="1200" dirty="0">
                <a:solidFill>
                  <a:schemeClr val="tx1"/>
                </a:solidFill>
                <a:effectLst/>
                <a:latin typeface="+mn-lt"/>
                <a:ea typeface="+mn-ea"/>
                <a:cs typeface="+mn-cs"/>
              </a:rPr>
              <a:t>的表現</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背景場</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也就是圖中的小黑點使用 </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Barnes</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內插，根據不同實驗用 </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Barnes</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內插觀測值或再分析場到模型網格點</a:t>
            </a:r>
            <a:endPar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7</a:t>
            </a:fld>
            <a:endParaRPr lang="zh-TW" altLang="en-US"/>
          </a:p>
        </p:txBody>
      </p:sp>
    </p:spTree>
    <p:extLst>
      <p:ext uri="{BB962C8B-B14F-4D97-AF65-F5344CB8AC3E}">
        <p14:creationId xmlns:p14="http://schemas.microsoft.com/office/powerpoint/2010/main" val="220866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有關於</a:t>
            </a:r>
            <a:r>
              <a:rPr lang="en-US" altLang="zh-TW" sz="1200" b="0" i="0" kern="1200" dirty="0">
                <a:solidFill>
                  <a:schemeClr val="tx1"/>
                </a:solidFill>
                <a:effectLst/>
                <a:latin typeface="+mn-lt"/>
                <a:ea typeface="+mn-ea"/>
                <a:cs typeface="+mn-cs"/>
              </a:rPr>
              <a:t>Barnes</a:t>
            </a:r>
            <a:r>
              <a:rPr lang="zh-TW" altLang="en-US" sz="1200" b="0" i="0" kern="1200" dirty="0">
                <a:solidFill>
                  <a:schemeClr val="tx1"/>
                </a:solidFill>
                <a:effectLst/>
                <a:latin typeface="+mn-lt"/>
                <a:ea typeface="+mn-ea"/>
                <a:cs typeface="+mn-cs"/>
              </a:rPr>
              <a:t>內插則可以用這兩個公式說明，</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Phi</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j</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是</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Phi</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在網格點 </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j </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的內插值，而</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Phi</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i o</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是測站</a:t>
            </a:r>
            <a:r>
              <a:rPr lang="en-US" altLang="zh-TW" sz="1200" b="0" i="0" kern="1200" dirty="0" err="1">
                <a:solidFill>
                  <a:schemeClr val="tx1"/>
                </a:solidFill>
                <a:effectLst/>
                <a:latin typeface="微軟正黑體" panose="020B0604030504040204" pitchFamily="34" charset="-120"/>
                <a:ea typeface="微軟正黑體" panose="020B0604030504040204" pitchFamily="34" charset="-120"/>
                <a:cs typeface="+mn-cs"/>
              </a:rPr>
              <a:t>i</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觀測到的</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Phi</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w</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是權重的部分如下式，其中 小</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r </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代表測站到網格點的距離，大</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R </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表示影響半徑，</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Gamma</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則用於控制平滑量，大</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R</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以及</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Gamma</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是常數，本實驗設為</a:t>
            </a:r>
            <a:r>
              <a:rPr lang="en-US" altLang="zh-TW" sz="1200" b="0" i="0" u="none" strike="noStrike" kern="1200" baseline="0" dirty="0">
                <a:solidFill>
                  <a:schemeClr val="tx1"/>
                </a:solidFill>
                <a:latin typeface="+mn-lt"/>
                <a:ea typeface="+mn-ea"/>
                <a:cs typeface="+mn-cs"/>
              </a:rPr>
              <a:t>200km</a:t>
            </a:r>
            <a:r>
              <a:rPr lang="zh-TW" altLang="en-US" sz="1200" b="0" i="0" u="none" strike="noStrike" kern="1200" baseline="0" dirty="0">
                <a:solidFill>
                  <a:schemeClr val="tx1"/>
                </a:solidFill>
                <a:latin typeface="+mn-lt"/>
                <a:ea typeface="+mn-ea"/>
                <a:cs typeface="+mn-cs"/>
              </a:rPr>
              <a:t>與</a:t>
            </a:r>
            <a:r>
              <a:rPr lang="en-US" altLang="zh-TW" sz="1200" b="0" i="0" u="none" strike="noStrike" kern="1200" baseline="0" dirty="0">
                <a:solidFill>
                  <a:schemeClr val="tx1"/>
                </a:solidFill>
                <a:latin typeface="+mn-lt"/>
                <a:ea typeface="+mn-ea"/>
                <a:cs typeface="+mn-cs"/>
              </a:rPr>
              <a:t>0.66</a:t>
            </a:r>
            <a:r>
              <a:rPr lang="zh-TW" altLang="en-US" sz="1200" b="0" i="0" u="none" strike="noStrike" kern="1200" baseline="0" dirty="0">
                <a:solidFill>
                  <a:schemeClr val="tx1"/>
                </a:solidFill>
                <a:latin typeface="+mn-lt"/>
                <a:ea typeface="+mn-ea"/>
                <a:cs typeface="+mn-cs"/>
              </a:rPr>
              <a:t>。</a:t>
            </a:r>
            <a:endPar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8</a:t>
            </a:fld>
            <a:endParaRPr lang="zh-TW" altLang="en-US"/>
          </a:p>
        </p:txBody>
      </p:sp>
    </p:spTree>
    <p:extLst>
      <p:ext uri="{BB962C8B-B14F-4D97-AF65-F5344CB8AC3E}">
        <p14:creationId xmlns:p14="http://schemas.microsoft.com/office/powerpoint/2010/main" val="2702176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IOP 8</a:t>
            </a:r>
            <a:r>
              <a:rPr lang="zh-TW" altLang="en-US" sz="1200" b="0" i="0" u="none" strike="noStrike" kern="1200" baseline="0" dirty="0">
                <a:solidFill>
                  <a:schemeClr val="tx1"/>
                </a:solidFill>
                <a:latin typeface="+mn-lt"/>
                <a:ea typeface="+mn-ea"/>
                <a:cs typeface="+mn-cs"/>
              </a:rPr>
              <a:t>個案的</a:t>
            </a:r>
            <a:r>
              <a:rPr lang="en-US" altLang="zh-TW" sz="1200" b="0" i="0" u="none" strike="noStrike" kern="1200" baseline="0" dirty="0">
                <a:solidFill>
                  <a:schemeClr val="tx1"/>
                </a:solidFill>
                <a:latin typeface="+mn-lt"/>
                <a:ea typeface="+mn-ea"/>
                <a:cs typeface="+mn-cs"/>
              </a:rPr>
              <a:t>VDRAS </a:t>
            </a:r>
            <a:r>
              <a:rPr lang="zh-TW" altLang="en-US" sz="1200" b="0" i="0" u="none" strike="noStrike" kern="1200" baseline="0" dirty="0">
                <a:solidFill>
                  <a:schemeClr val="tx1"/>
                </a:solidFill>
                <a:latin typeface="+mn-lt"/>
                <a:ea typeface="+mn-ea"/>
                <a:cs typeface="+mn-cs"/>
              </a:rPr>
              <a:t>模型有</a:t>
            </a:r>
            <a:r>
              <a:rPr lang="en-US" altLang="zh-TW" sz="1200" b="0" i="0" u="none" strike="noStrike" kern="1200" baseline="0" dirty="0">
                <a:solidFill>
                  <a:schemeClr val="tx1"/>
                </a:solidFill>
                <a:latin typeface="+mn-lt"/>
                <a:ea typeface="+mn-ea"/>
                <a:cs typeface="+mn-cs"/>
              </a:rPr>
              <a:t>264</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216</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30</a:t>
            </a:r>
            <a:r>
              <a:rPr lang="zh-TW" altLang="en-US" sz="1200" b="0" i="0" u="none" strike="noStrike" kern="1200" baseline="0" dirty="0">
                <a:solidFill>
                  <a:schemeClr val="tx1"/>
                </a:solidFill>
                <a:latin typeface="+mn-lt"/>
                <a:ea typeface="+mn-ea"/>
                <a:cs typeface="+mn-cs"/>
              </a:rPr>
              <a:t>個點，水平與垂直解析度分別為 </a:t>
            </a:r>
            <a:r>
              <a:rPr lang="en-US" altLang="zh-TW" sz="1200" b="0" i="0" u="none" strike="noStrike" kern="1200" baseline="0" dirty="0">
                <a:solidFill>
                  <a:schemeClr val="tx1"/>
                </a:solidFill>
                <a:latin typeface="+mn-lt"/>
                <a:ea typeface="+mn-ea"/>
                <a:cs typeface="+mn-cs"/>
              </a:rPr>
              <a:t>2</a:t>
            </a:r>
            <a:r>
              <a:rPr lang="zh-TW" altLang="en-US" sz="1200" b="0" i="0" u="none" strike="noStrike" kern="1200" baseline="0" dirty="0">
                <a:solidFill>
                  <a:schemeClr val="tx1"/>
                </a:solidFill>
                <a:latin typeface="+mn-lt"/>
                <a:ea typeface="+mn-ea"/>
                <a:cs typeface="+mn-cs"/>
              </a:rPr>
              <a:t> </a:t>
            </a:r>
            <a:r>
              <a:rPr lang="en-US" altLang="zh-TW" sz="1200" b="0" i="0" u="none" strike="noStrike" kern="1200" baseline="0" dirty="0">
                <a:solidFill>
                  <a:schemeClr val="tx1"/>
                </a:solidFill>
                <a:latin typeface="+mn-lt"/>
                <a:ea typeface="+mn-ea"/>
                <a:cs typeface="+mn-cs"/>
              </a:rPr>
              <a:t>km </a:t>
            </a:r>
            <a:r>
              <a:rPr lang="zh-TW" altLang="en-US" sz="1200" b="0" i="0" u="none" strike="noStrike" kern="1200" baseline="0" dirty="0">
                <a:solidFill>
                  <a:schemeClr val="tx1"/>
                </a:solidFill>
                <a:latin typeface="+mn-lt"/>
                <a:ea typeface="+mn-ea"/>
                <a:cs typeface="+mn-cs"/>
              </a:rPr>
              <a:t>和 </a:t>
            </a:r>
            <a:r>
              <a:rPr lang="en-US" altLang="zh-TW" sz="1200" b="0" i="0" u="none" strike="noStrike" kern="1200" baseline="0" dirty="0">
                <a:solidFill>
                  <a:schemeClr val="tx1"/>
                </a:solidFill>
                <a:latin typeface="+mn-lt"/>
                <a:ea typeface="+mn-ea"/>
                <a:cs typeface="+mn-cs"/>
              </a:rPr>
              <a:t>0.5 km</a:t>
            </a:r>
            <a:r>
              <a:rPr lang="zh-TW" altLang="en-US" sz="1200" b="0" i="0" u="none" strike="noStrike" kern="1200" baseline="0" dirty="0">
                <a:solidFill>
                  <a:schemeClr val="tx1"/>
                </a:solidFill>
                <a:latin typeface="+mn-lt"/>
                <a:ea typeface="+mn-ea"/>
                <a:cs typeface="+mn-cs"/>
              </a:rPr>
              <a:t>，相當於</a:t>
            </a:r>
            <a:r>
              <a:rPr lang="en-US" altLang="zh-TW" sz="1200" b="0" i="0" u="none" strike="noStrike" kern="1200" baseline="0" dirty="0">
                <a:solidFill>
                  <a:schemeClr val="tx1"/>
                </a:solidFill>
                <a:latin typeface="+mn-lt"/>
                <a:ea typeface="+mn-ea"/>
                <a:cs typeface="+mn-cs"/>
              </a:rPr>
              <a:t>528</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432</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15 km</a:t>
            </a:r>
            <a:r>
              <a:rPr lang="zh-TW" altLang="en-US" sz="1200" b="0" i="0" u="none" strike="noStrike" kern="1200" baseline="0" dirty="0">
                <a:solidFill>
                  <a:schemeClr val="tx1"/>
                </a:solidFill>
                <a:latin typeface="+mn-lt"/>
                <a:ea typeface="+mn-ea"/>
                <a:cs typeface="+mn-cs"/>
              </a:rPr>
              <a:t>的實際範圍。</a:t>
            </a:r>
            <a:r>
              <a:rPr lang="zh-TW" altLang="en-US" sz="1200" b="0" i="0" kern="1200" dirty="0">
                <a:solidFill>
                  <a:schemeClr val="tx1"/>
                </a:solidFill>
                <a:effectLst/>
                <a:latin typeface="+mn-lt"/>
                <a:ea typeface="+mn-ea"/>
                <a:cs typeface="+mn-cs"/>
              </a:rPr>
              <a:t>經過一系列測試後選定三個同化窗口，同化策略如圖所示，整個資料同化過程會從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月 </a:t>
            </a:r>
            <a:r>
              <a:rPr lang="en-US" altLang="zh-TW" sz="1200" b="0" i="0" kern="1200" dirty="0">
                <a:solidFill>
                  <a:schemeClr val="tx1"/>
                </a:solidFill>
                <a:effectLst/>
                <a:latin typeface="+mn-lt"/>
                <a:ea typeface="+mn-ea"/>
                <a:cs typeface="+mn-cs"/>
              </a:rPr>
              <a:t>14 </a:t>
            </a:r>
            <a:r>
              <a:rPr lang="zh-TW" altLang="en-US" sz="1200" b="0" i="0" kern="1200" dirty="0">
                <a:solidFill>
                  <a:schemeClr val="tx1"/>
                </a:solidFill>
                <a:effectLst/>
                <a:latin typeface="+mn-lt"/>
                <a:ea typeface="+mn-ea"/>
                <a:cs typeface="+mn-cs"/>
              </a:rPr>
              <a:t>日 </a:t>
            </a:r>
            <a:r>
              <a:rPr lang="en-US" altLang="zh-TW" sz="1200" b="0" i="0" kern="1200" dirty="0">
                <a:solidFill>
                  <a:schemeClr val="tx1"/>
                </a:solidFill>
                <a:effectLst/>
                <a:latin typeface="+mn-lt"/>
                <a:ea typeface="+mn-ea"/>
                <a:cs typeface="+mn-cs"/>
              </a:rPr>
              <a:t>1046 UTC </a:t>
            </a:r>
            <a:r>
              <a:rPr lang="zh-TW" altLang="en-US" sz="1200" b="0" i="0" kern="1200" dirty="0">
                <a:solidFill>
                  <a:schemeClr val="tx1"/>
                </a:solidFill>
                <a:effectLst/>
                <a:latin typeface="+mn-lt"/>
                <a:ea typeface="+mn-ea"/>
                <a:cs typeface="+mn-cs"/>
              </a:rPr>
              <a:t>開始，到 </a:t>
            </a:r>
            <a:r>
              <a:rPr lang="en-US" altLang="zh-TW" sz="1200" b="0" i="0" kern="1200" dirty="0">
                <a:solidFill>
                  <a:schemeClr val="tx1"/>
                </a:solidFill>
                <a:effectLst/>
                <a:latin typeface="+mn-lt"/>
                <a:ea typeface="+mn-ea"/>
                <a:cs typeface="+mn-cs"/>
              </a:rPr>
              <a:t>1154 UTC </a:t>
            </a:r>
            <a:r>
              <a:rPr lang="zh-TW" altLang="en-US" sz="1200" b="0" i="0" kern="1200" dirty="0">
                <a:solidFill>
                  <a:schemeClr val="tx1"/>
                </a:solidFill>
                <a:effectLst/>
                <a:latin typeface="+mn-lt"/>
                <a:ea typeface="+mn-ea"/>
                <a:cs typeface="+mn-cs"/>
              </a:rPr>
              <a:t>結束。在這段時間內有三個同化窗口，每個窗口持續約 </a:t>
            </a:r>
            <a:r>
              <a:rPr lang="en-US" altLang="zh-TW" sz="1200" b="0" i="0" kern="1200" dirty="0">
                <a:solidFill>
                  <a:schemeClr val="tx1"/>
                </a:solidFill>
                <a:effectLst/>
                <a:latin typeface="+mn-lt"/>
                <a:ea typeface="+mn-ea"/>
                <a:cs typeface="+mn-cs"/>
              </a:rPr>
              <a:t>15 </a:t>
            </a:r>
            <a:r>
              <a:rPr lang="zh-TW" altLang="en-US" sz="1200" b="0" i="0" kern="1200" dirty="0">
                <a:solidFill>
                  <a:schemeClr val="tx1"/>
                </a:solidFill>
                <a:effectLst/>
                <a:latin typeface="+mn-lt"/>
                <a:ea typeface="+mn-ea"/>
                <a:cs typeface="+mn-cs"/>
              </a:rPr>
              <a:t>分鐘，中間插入兩個模型預測期。那根據 </a:t>
            </a:r>
            <a:r>
              <a:rPr lang="en-US" altLang="zh-TW" sz="1200" b="0" i="0" kern="1200" dirty="0">
                <a:solidFill>
                  <a:schemeClr val="tx1"/>
                </a:solidFill>
                <a:effectLst/>
                <a:latin typeface="+mn-lt"/>
                <a:ea typeface="+mn-ea"/>
                <a:cs typeface="+mn-cs"/>
              </a:rPr>
              <a:t>Sun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Zhang</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2008</a:t>
            </a:r>
            <a:r>
              <a:rPr lang="zh-TW" altLang="en-US" sz="1200" b="0" i="0" kern="1200" dirty="0">
                <a:solidFill>
                  <a:schemeClr val="tx1"/>
                </a:solidFill>
                <a:effectLst/>
                <a:latin typeface="+mn-lt"/>
                <a:ea typeface="+mn-ea"/>
                <a:cs typeface="+mn-cs"/>
              </a:rPr>
              <a:t>的說法，在同化窗口之間放這樣的預測期可以提高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反演的準確性。</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RCCG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RCKT </a:t>
            </a:r>
            <a:r>
              <a:rPr lang="zh-TW" altLang="en-US" sz="1200" b="0" i="0" kern="1200" dirty="0">
                <a:solidFill>
                  <a:schemeClr val="tx1"/>
                </a:solidFill>
                <a:effectLst/>
                <a:latin typeface="+mn-lt"/>
                <a:ea typeface="+mn-ea"/>
                <a:cs typeface="+mn-cs"/>
              </a:rPr>
              <a:t>觀測到的雷達資料會被同化到 </a:t>
            </a:r>
            <a:r>
              <a:rPr lang="en-US" altLang="zh-TW" sz="1200" b="0" i="0" kern="1200" dirty="0">
                <a:solidFill>
                  <a:schemeClr val="tx1"/>
                </a:solidFill>
                <a:effectLst/>
                <a:latin typeface="+mn-lt"/>
                <a:ea typeface="+mn-ea"/>
                <a:cs typeface="+mn-cs"/>
              </a:rPr>
              <a:t>VDRAS </a:t>
            </a:r>
            <a:r>
              <a:rPr lang="zh-TW" altLang="en-US" sz="1200" b="0" i="0" kern="1200" dirty="0">
                <a:solidFill>
                  <a:schemeClr val="tx1"/>
                </a:solidFill>
                <a:effectLst/>
                <a:latin typeface="+mn-lt"/>
                <a:ea typeface="+mn-ea"/>
                <a:cs typeface="+mn-cs"/>
              </a:rPr>
              <a:t>中，最後整個同化過程在 </a:t>
            </a:r>
            <a:r>
              <a:rPr lang="en-US" altLang="zh-TW" sz="1200" b="0" i="0" kern="1200" dirty="0">
                <a:solidFill>
                  <a:schemeClr val="tx1"/>
                </a:solidFill>
                <a:effectLst/>
                <a:latin typeface="+mn-lt"/>
                <a:ea typeface="+mn-ea"/>
                <a:cs typeface="+mn-cs"/>
              </a:rPr>
              <a:t>1154 UTC </a:t>
            </a:r>
            <a:r>
              <a:rPr lang="zh-TW" altLang="en-US" sz="1200" b="0" i="0" kern="1200" dirty="0">
                <a:solidFill>
                  <a:schemeClr val="tx1"/>
                </a:solidFill>
                <a:effectLst/>
                <a:latin typeface="+mn-lt"/>
                <a:ea typeface="+mn-ea"/>
                <a:cs typeface="+mn-cs"/>
              </a:rPr>
              <a:t>完成並且做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小時模型預測</a:t>
            </a:r>
            <a:r>
              <a:rPr lang="zh-TW" altLang="en-US" sz="1200" b="0" i="0" u="none" strike="noStrike" kern="1200" baseline="0" dirty="0">
                <a:solidFill>
                  <a:schemeClr val="tx1"/>
                </a:solidFill>
                <a:latin typeface="+mn-lt"/>
                <a:ea typeface="+mn-ea"/>
                <a:cs typeface="+mn-cs"/>
              </a:rPr>
              <a:t>。</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FCBB9E4-C3AB-44B9-AA0E-301EEE1F5CE4}" type="slidenum">
              <a:rPr lang="zh-TW" altLang="en-US" smtClean="0"/>
              <a:t>9</a:t>
            </a:fld>
            <a:endParaRPr lang="zh-TW" altLang="en-US"/>
          </a:p>
        </p:txBody>
      </p:sp>
    </p:spTree>
    <p:extLst>
      <p:ext uri="{BB962C8B-B14F-4D97-AF65-F5344CB8AC3E}">
        <p14:creationId xmlns:p14="http://schemas.microsoft.com/office/powerpoint/2010/main" val="169031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416EBA-114E-43C1-B723-DBB8D2E9415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120FB2F-3782-4ABA-B86C-724EA8F3A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257E469-AFFA-4239-A47E-4E21FC6C5801}"/>
              </a:ext>
            </a:extLst>
          </p:cNvPr>
          <p:cNvSpPr>
            <a:spLocks noGrp="1"/>
          </p:cNvSpPr>
          <p:nvPr>
            <p:ph type="dt" sz="half" idx="10"/>
          </p:nvPr>
        </p:nvSpPr>
        <p:spPr/>
        <p:txBody>
          <a:bodyPr/>
          <a:lstStyle/>
          <a:p>
            <a:fld id="{676970A4-DADE-42C4-87DD-DB74B43964CA}"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A2BC9744-2D9D-4AC1-B9B6-451A2C6B9B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90CDBA-4089-480E-8328-9CBD3FE8C52B}"/>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15262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054B7-231D-4E1D-8A1A-844E897BA97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FA7F0E7-FE5B-497F-84C8-50922D4F0A9D}"/>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68C1095-ED55-4EEF-B40E-03C926CE0FC8}"/>
              </a:ext>
            </a:extLst>
          </p:cNvPr>
          <p:cNvSpPr>
            <a:spLocks noGrp="1"/>
          </p:cNvSpPr>
          <p:nvPr>
            <p:ph type="dt" sz="half" idx="10"/>
          </p:nvPr>
        </p:nvSpPr>
        <p:spPr/>
        <p:txBody>
          <a:bodyPr/>
          <a:lstStyle/>
          <a:p>
            <a:fld id="{D88CF0D2-BE6F-40DE-8817-ABF0E7BA7FE6}"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CF022D85-5BBF-4CEC-B582-6B66100BEE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672632D-1004-4810-9660-2F8F55A29786}"/>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319474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53DC0C4-6F3D-4006-86D6-7703782B510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A485C58-569B-4D2A-923E-AC990BD487F4}"/>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0982F93-5AB3-436E-944A-4BFD4407D8B7}"/>
              </a:ext>
            </a:extLst>
          </p:cNvPr>
          <p:cNvSpPr>
            <a:spLocks noGrp="1"/>
          </p:cNvSpPr>
          <p:nvPr>
            <p:ph type="dt" sz="half" idx="10"/>
          </p:nvPr>
        </p:nvSpPr>
        <p:spPr/>
        <p:txBody>
          <a:bodyPr/>
          <a:lstStyle/>
          <a:p>
            <a:fld id="{B1E79A27-6AD0-4C38-9B15-0C309A83A5D9}"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C3E45CCC-0A8C-47B5-B777-943A517813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5D0DB61-A976-49FC-B120-97D8FA848BE5}"/>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313613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FBE57-1AD2-44DB-BB27-FEB26D45AD5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743C21-BCA5-4708-B140-8D557AB3025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D63ABDD-DD84-4B01-9AE1-B75D87B974F3}"/>
              </a:ext>
            </a:extLst>
          </p:cNvPr>
          <p:cNvSpPr>
            <a:spLocks noGrp="1"/>
          </p:cNvSpPr>
          <p:nvPr>
            <p:ph type="dt" sz="half" idx="10"/>
          </p:nvPr>
        </p:nvSpPr>
        <p:spPr/>
        <p:txBody>
          <a:bodyPr/>
          <a:lstStyle/>
          <a:p>
            <a:fld id="{CECE6F76-7CA4-4251-B6F5-E5DD94F5C611}"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D9CA79EE-FDF6-4D04-B213-9A16C6B00E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B546573-8A2B-4D8B-B60F-E9B77F827DBD}"/>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248742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E5811D-1348-4C61-90EC-FB965F3A2F8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AFD54AA-F404-4C59-A2F3-911AE513D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F3ACAFB9-7201-433E-BDA8-D4CE0992D82C}"/>
              </a:ext>
            </a:extLst>
          </p:cNvPr>
          <p:cNvSpPr>
            <a:spLocks noGrp="1"/>
          </p:cNvSpPr>
          <p:nvPr>
            <p:ph type="dt" sz="half" idx="10"/>
          </p:nvPr>
        </p:nvSpPr>
        <p:spPr/>
        <p:txBody>
          <a:bodyPr/>
          <a:lstStyle/>
          <a:p>
            <a:fld id="{39A3B13F-C9A4-4B94-9923-18585024B7B2}"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05371215-FA31-4BD9-A54C-26AB7E12B5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11AC483-3651-4427-9F77-4B414A66353A}"/>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52408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A2F995-DD02-4DAB-B0ED-DC3CE5AAFA8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90B4E77-FBB2-4B51-B6F8-5CDB54286337}"/>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60D358F-C23B-4795-8FBE-CDE7C8A5A88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9911B7B-CDA8-4B11-AEBA-CFE2D34A31D2}"/>
              </a:ext>
            </a:extLst>
          </p:cNvPr>
          <p:cNvSpPr>
            <a:spLocks noGrp="1"/>
          </p:cNvSpPr>
          <p:nvPr>
            <p:ph type="dt" sz="half" idx="10"/>
          </p:nvPr>
        </p:nvSpPr>
        <p:spPr/>
        <p:txBody>
          <a:bodyPr/>
          <a:lstStyle/>
          <a:p>
            <a:fld id="{8C61BFFF-E136-4F28-AF84-E261AEB8AC40}" type="datetime1">
              <a:rPr lang="zh-TW" altLang="en-US" smtClean="0"/>
              <a:t>2021/12/22</a:t>
            </a:fld>
            <a:endParaRPr lang="zh-TW" altLang="en-US"/>
          </a:p>
        </p:txBody>
      </p:sp>
      <p:sp>
        <p:nvSpPr>
          <p:cNvPr id="6" name="頁尾版面配置區 5">
            <a:extLst>
              <a:ext uri="{FF2B5EF4-FFF2-40B4-BE49-F238E27FC236}">
                <a16:creationId xmlns:a16="http://schemas.microsoft.com/office/drawing/2014/main" id="{37CCC673-5A5B-4184-949A-421AF26D69B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BCBE85F-6DCA-4594-9887-353085A1062D}"/>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124423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ABBC11-7502-4D0C-8AF1-C6A1B31EC15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BC8BA29-1062-477F-A97F-A3D31031A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E4BD0EA2-ED65-4C43-899B-59B2CBF5319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6666DDB-73B1-4CE1-8CA1-5B97E6C79F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7C569E85-1D31-4AC3-8F4D-D2403E80970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527FB96-CECA-4BEF-A73F-488480972ECD}"/>
              </a:ext>
            </a:extLst>
          </p:cNvPr>
          <p:cNvSpPr>
            <a:spLocks noGrp="1"/>
          </p:cNvSpPr>
          <p:nvPr>
            <p:ph type="dt" sz="half" idx="10"/>
          </p:nvPr>
        </p:nvSpPr>
        <p:spPr/>
        <p:txBody>
          <a:bodyPr/>
          <a:lstStyle/>
          <a:p>
            <a:fld id="{2E0B4B59-9E89-44E9-9076-89E497F77E8D}" type="datetime1">
              <a:rPr lang="zh-TW" altLang="en-US" smtClean="0"/>
              <a:t>2021/12/22</a:t>
            </a:fld>
            <a:endParaRPr lang="zh-TW" altLang="en-US"/>
          </a:p>
        </p:txBody>
      </p:sp>
      <p:sp>
        <p:nvSpPr>
          <p:cNvPr id="8" name="頁尾版面配置區 7">
            <a:extLst>
              <a:ext uri="{FF2B5EF4-FFF2-40B4-BE49-F238E27FC236}">
                <a16:creationId xmlns:a16="http://schemas.microsoft.com/office/drawing/2014/main" id="{9E99D034-8657-484A-BF05-F6B7462C17E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1BE8F8-1B05-47AB-8B1F-8F36B92F6811}"/>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150085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ACF0E8-189D-4C39-B0B7-B2A7442493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AD57F00-7D5F-4CA4-AEB9-650E66F32E8D}"/>
              </a:ext>
            </a:extLst>
          </p:cNvPr>
          <p:cNvSpPr>
            <a:spLocks noGrp="1"/>
          </p:cNvSpPr>
          <p:nvPr>
            <p:ph type="dt" sz="half" idx="10"/>
          </p:nvPr>
        </p:nvSpPr>
        <p:spPr/>
        <p:txBody>
          <a:bodyPr/>
          <a:lstStyle/>
          <a:p>
            <a:fld id="{DBB84474-1779-4575-99E0-853AE1DFAA59}" type="datetime1">
              <a:rPr lang="zh-TW" altLang="en-US" smtClean="0"/>
              <a:t>2021/12/22</a:t>
            </a:fld>
            <a:endParaRPr lang="zh-TW" altLang="en-US"/>
          </a:p>
        </p:txBody>
      </p:sp>
      <p:sp>
        <p:nvSpPr>
          <p:cNvPr id="4" name="頁尾版面配置區 3">
            <a:extLst>
              <a:ext uri="{FF2B5EF4-FFF2-40B4-BE49-F238E27FC236}">
                <a16:creationId xmlns:a16="http://schemas.microsoft.com/office/drawing/2014/main" id="{C89B6CF5-58F6-49D3-A60D-D2817ECB018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84C5B20-73A2-4933-BF75-3DDFBC4EA66D}"/>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1734032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E202566-B098-49F5-B764-2DDE19B68A9F}"/>
              </a:ext>
            </a:extLst>
          </p:cNvPr>
          <p:cNvSpPr>
            <a:spLocks noGrp="1"/>
          </p:cNvSpPr>
          <p:nvPr>
            <p:ph type="dt" sz="half" idx="10"/>
          </p:nvPr>
        </p:nvSpPr>
        <p:spPr/>
        <p:txBody>
          <a:bodyPr/>
          <a:lstStyle/>
          <a:p>
            <a:fld id="{CA61770F-52F4-4773-B20E-79B80993BEDB}" type="datetime1">
              <a:rPr lang="zh-TW" altLang="en-US" smtClean="0"/>
              <a:t>2021/12/22</a:t>
            </a:fld>
            <a:endParaRPr lang="zh-TW" altLang="en-US"/>
          </a:p>
        </p:txBody>
      </p:sp>
      <p:sp>
        <p:nvSpPr>
          <p:cNvPr id="3" name="頁尾版面配置區 2">
            <a:extLst>
              <a:ext uri="{FF2B5EF4-FFF2-40B4-BE49-F238E27FC236}">
                <a16:creationId xmlns:a16="http://schemas.microsoft.com/office/drawing/2014/main" id="{ADA5E300-26B8-4523-A3C9-31E5DE1EFD5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D9B425B-50E1-4F3A-82E3-CE0F0E896586}"/>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3915040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42D5D4-B92D-479B-9454-A75806163D8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B2F03B1-04E0-4093-8409-909C27D1B2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5538A28-64D2-4E73-B7BF-527398084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55162E3-D1CA-4743-B6AA-0E424D90F35C}"/>
              </a:ext>
            </a:extLst>
          </p:cNvPr>
          <p:cNvSpPr>
            <a:spLocks noGrp="1"/>
          </p:cNvSpPr>
          <p:nvPr>
            <p:ph type="dt" sz="half" idx="10"/>
          </p:nvPr>
        </p:nvSpPr>
        <p:spPr/>
        <p:txBody>
          <a:bodyPr/>
          <a:lstStyle/>
          <a:p>
            <a:fld id="{BA00A91F-7FFC-4ABB-89AA-40126FA4D2F6}" type="datetime1">
              <a:rPr lang="zh-TW" altLang="en-US" smtClean="0"/>
              <a:t>2021/12/22</a:t>
            </a:fld>
            <a:endParaRPr lang="zh-TW" altLang="en-US"/>
          </a:p>
        </p:txBody>
      </p:sp>
      <p:sp>
        <p:nvSpPr>
          <p:cNvPr id="6" name="頁尾版面配置區 5">
            <a:extLst>
              <a:ext uri="{FF2B5EF4-FFF2-40B4-BE49-F238E27FC236}">
                <a16:creationId xmlns:a16="http://schemas.microsoft.com/office/drawing/2014/main" id="{805DBAC4-DCF6-4684-BBBD-D6DFDBF6984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8B29684-7BF9-4B0D-BF76-FECED0AABBB3}"/>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949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DEE656-779A-4C96-B92D-BA8DF15B495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828D851-668D-4322-8D1B-F7FEF67A23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0B3DA2B-0AF6-406A-8B74-958B06EC0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C2A6E1-695B-4578-9D9E-3DC3FA222BE1}"/>
              </a:ext>
            </a:extLst>
          </p:cNvPr>
          <p:cNvSpPr>
            <a:spLocks noGrp="1"/>
          </p:cNvSpPr>
          <p:nvPr>
            <p:ph type="dt" sz="half" idx="10"/>
          </p:nvPr>
        </p:nvSpPr>
        <p:spPr/>
        <p:txBody>
          <a:bodyPr/>
          <a:lstStyle/>
          <a:p>
            <a:fld id="{FC2F4CB2-2548-42C0-87B0-D84A1D52BD0E}" type="datetime1">
              <a:rPr lang="zh-TW" altLang="en-US" smtClean="0"/>
              <a:t>2021/12/22</a:t>
            </a:fld>
            <a:endParaRPr lang="zh-TW" altLang="en-US"/>
          </a:p>
        </p:txBody>
      </p:sp>
      <p:sp>
        <p:nvSpPr>
          <p:cNvPr id="6" name="頁尾版面配置區 5">
            <a:extLst>
              <a:ext uri="{FF2B5EF4-FFF2-40B4-BE49-F238E27FC236}">
                <a16:creationId xmlns:a16="http://schemas.microsoft.com/office/drawing/2014/main" id="{E5D41E49-ACA7-4498-850B-F6DDB7A6D3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B2392AF-6115-43F3-ADA4-333CBB5A4F77}"/>
              </a:ext>
            </a:extLst>
          </p:cNvPr>
          <p:cNvSpPr>
            <a:spLocks noGrp="1"/>
          </p:cNvSpPr>
          <p:nvPr>
            <p:ph type="sldNum" sz="quarter" idx="12"/>
          </p:nvPr>
        </p:nvSpPr>
        <p:spPr/>
        <p:txBody>
          <a:body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341773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32D499C-9E4A-42EC-B476-144956306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D2DCB2E-ECC6-40EA-BF0D-57BE4A600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887B27-D70F-4037-AD33-99C79BA9A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81375-E884-4D04-B4A0-B55716105141}" type="datetime1">
              <a:rPr lang="zh-TW" altLang="en-US" smtClean="0"/>
              <a:t>2021/12/22</a:t>
            </a:fld>
            <a:endParaRPr lang="zh-TW" altLang="en-US"/>
          </a:p>
        </p:txBody>
      </p:sp>
      <p:sp>
        <p:nvSpPr>
          <p:cNvPr id="5" name="頁尾版面配置區 4">
            <a:extLst>
              <a:ext uri="{FF2B5EF4-FFF2-40B4-BE49-F238E27FC236}">
                <a16:creationId xmlns:a16="http://schemas.microsoft.com/office/drawing/2014/main" id="{C6AE65A3-925B-4991-85C3-F302D81B4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AA1B264-8247-49FD-BC4D-6DA723E02C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58617-C049-4131-B4F0-14FCF3B915F8}" type="slidenum">
              <a:rPr lang="zh-TW" altLang="en-US" smtClean="0"/>
              <a:t>‹#›</a:t>
            </a:fld>
            <a:endParaRPr lang="zh-TW" altLang="en-US"/>
          </a:p>
        </p:txBody>
      </p:sp>
    </p:spTree>
    <p:extLst>
      <p:ext uri="{BB962C8B-B14F-4D97-AF65-F5344CB8AC3E}">
        <p14:creationId xmlns:p14="http://schemas.microsoft.com/office/powerpoint/2010/main" val="126399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0C7D3F-CAD4-4F32-8C68-6F059423B274}"/>
              </a:ext>
            </a:extLst>
          </p:cNvPr>
          <p:cNvSpPr>
            <a:spLocks noGrp="1"/>
          </p:cNvSpPr>
          <p:nvPr>
            <p:ph type="ctrTitle"/>
          </p:nvPr>
        </p:nvSpPr>
        <p:spPr>
          <a:xfrm>
            <a:off x="442557" y="1349888"/>
            <a:ext cx="11306884" cy="2387600"/>
          </a:xfrm>
        </p:spPr>
        <p:txBody>
          <a:bodyPr>
            <a:normAutofit fontScale="90000"/>
          </a:bodyPr>
          <a:lstStyle/>
          <a:p>
            <a:r>
              <a:rPr lang="en-US" altLang="zh-TW" sz="4000" b="1" dirty="0">
                <a:latin typeface="微軟正黑體" panose="020B0604030504040204" pitchFamily="34" charset="-120"/>
                <a:ea typeface="微軟正黑體" panose="020B0604030504040204" pitchFamily="34" charset="-120"/>
              </a:rPr>
              <a:t>Precipitation Forecasting Using Doppler Radar Data, a Cloud Model with Adjoint,</a:t>
            </a:r>
            <a:br>
              <a:rPr lang="en-US" altLang="zh-TW" sz="4000" b="1" dirty="0">
                <a:latin typeface="微軟正黑體" panose="020B0604030504040204" pitchFamily="34" charset="-120"/>
                <a:ea typeface="微軟正黑體" panose="020B0604030504040204" pitchFamily="34" charset="-120"/>
              </a:rPr>
            </a:br>
            <a:r>
              <a:rPr lang="en-US" altLang="zh-TW" sz="4000" b="1" dirty="0">
                <a:latin typeface="微軟正黑體" panose="020B0604030504040204" pitchFamily="34" charset="-120"/>
                <a:ea typeface="微軟正黑體" panose="020B0604030504040204" pitchFamily="34" charset="-120"/>
              </a:rPr>
              <a:t>and the Weather Research and Forecasting Model:</a:t>
            </a:r>
            <a:br>
              <a:rPr lang="en-US" altLang="zh-TW" sz="4000" b="1" dirty="0">
                <a:latin typeface="微軟正黑體" panose="020B0604030504040204" pitchFamily="34" charset="-120"/>
                <a:ea typeface="微軟正黑體" panose="020B0604030504040204" pitchFamily="34" charset="-120"/>
              </a:rPr>
            </a:br>
            <a:r>
              <a:rPr lang="en-US" altLang="zh-TW" sz="4000" b="1" dirty="0">
                <a:latin typeface="微軟正黑體" panose="020B0604030504040204" pitchFamily="34" charset="-120"/>
                <a:ea typeface="微軟正黑體" panose="020B0604030504040204" pitchFamily="34" charset="-120"/>
              </a:rPr>
              <a:t>Real Case Studies during </a:t>
            </a:r>
            <a:r>
              <a:rPr lang="en-US" altLang="zh-TW" sz="4000" b="1" dirty="0" err="1">
                <a:latin typeface="微軟正黑體" panose="020B0604030504040204" pitchFamily="34" charset="-120"/>
                <a:ea typeface="微軟正黑體" panose="020B0604030504040204" pitchFamily="34" charset="-120"/>
              </a:rPr>
              <a:t>SoWMEX</a:t>
            </a:r>
            <a:r>
              <a:rPr lang="en-US" altLang="zh-TW" sz="4000" b="1" dirty="0">
                <a:latin typeface="微軟正黑體" panose="020B0604030504040204" pitchFamily="34" charset="-120"/>
                <a:ea typeface="微軟正黑體" panose="020B0604030504040204" pitchFamily="34" charset="-120"/>
              </a:rPr>
              <a:t> in Taiwan</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CBE7F017-6B85-460B-A58F-D859EF4DFAE7}"/>
              </a:ext>
            </a:extLst>
          </p:cNvPr>
          <p:cNvSpPr>
            <a:spLocks noGrp="1"/>
          </p:cNvSpPr>
          <p:nvPr>
            <p:ph type="subTitle" idx="1"/>
          </p:nvPr>
        </p:nvSpPr>
        <p:spPr>
          <a:xfrm>
            <a:off x="1523999" y="3737488"/>
            <a:ext cx="9144000" cy="1655762"/>
          </a:xfrm>
        </p:spPr>
        <p:txBody>
          <a:bodyPr/>
          <a:lstStyle/>
          <a:p>
            <a:endParaRPr lang="en-US" altLang="zh-TW" dirty="0"/>
          </a:p>
          <a:p>
            <a:r>
              <a:rPr lang="en-US" altLang="zh-TW" b="1" dirty="0">
                <a:latin typeface="微軟正黑體" panose="020B0604030504040204" pitchFamily="34" charset="-120"/>
                <a:ea typeface="微軟正黑體" panose="020B0604030504040204" pitchFamily="34" charset="-120"/>
              </a:rPr>
              <a:t>Speaker</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Chan-Huang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Huang</a:t>
            </a:r>
            <a:endParaRPr lang="zh-TW" altLang="en-US" b="1"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1D208068-E44F-408A-9E36-40E45444CB91}"/>
              </a:ext>
            </a:extLst>
          </p:cNvPr>
          <p:cNvSpPr/>
          <p:nvPr/>
        </p:nvSpPr>
        <p:spPr>
          <a:xfrm>
            <a:off x="120315" y="5786389"/>
            <a:ext cx="11951368" cy="923330"/>
          </a:xfrm>
          <a:prstGeom prst="rect">
            <a:avLst/>
          </a:prstGeom>
        </p:spPr>
        <p:txBody>
          <a:bodyPr wrap="square">
            <a:spAutoFit/>
          </a:bodyPr>
          <a:lstStyle/>
          <a:p>
            <a:pPr indent="304800">
              <a:spcAft>
                <a:spcPts val="0"/>
              </a:spcAft>
            </a:pPr>
            <a:r>
              <a:rPr lang="en-US" altLang="zh-TW" dirty="0"/>
              <a:t>Tai, S.-L., Y.-C. </a:t>
            </a:r>
            <a:r>
              <a:rPr lang="en-US" altLang="zh-TW" dirty="0" err="1"/>
              <a:t>Liou</a:t>
            </a:r>
            <a:r>
              <a:rPr lang="en-US" altLang="zh-TW" dirty="0"/>
              <a:t>, J. Sun, S.-F. Chang, and M. C. </a:t>
            </a:r>
            <a:r>
              <a:rPr lang="en-US" altLang="zh-TW" dirty="0" err="1"/>
              <a:t>Kuo</a:t>
            </a:r>
            <a:r>
              <a:rPr lang="en-US" altLang="zh-TW" dirty="0"/>
              <a:t>, 2011: Precipitation forecast using Doppler radar data, a cloud model with adjoint, and the Weather Research and Forecasting Model –Real case studies during </a:t>
            </a:r>
            <a:r>
              <a:rPr lang="en-US" altLang="zh-TW" dirty="0" err="1"/>
              <a:t>SoWMEX</a:t>
            </a:r>
            <a:r>
              <a:rPr lang="en-US" altLang="zh-TW" dirty="0"/>
              <a:t> in </a:t>
            </a:r>
            <a:r>
              <a:rPr lang="en-US" altLang="zh-TW" dirty="0" err="1"/>
              <a:t>Taiwan.</a:t>
            </a:r>
            <a:r>
              <a:rPr lang="en-US" altLang="zh-TW" i="1" dirty="0" err="1"/>
              <a:t>Wea</a:t>
            </a:r>
            <a:r>
              <a:rPr lang="en-US" altLang="zh-TW" i="1" dirty="0"/>
              <a:t>. Forecasting</a:t>
            </a:r>
            <a:r>
              <a:rPr lang="en-US" altLang="zh-TW" dirty="0"/>
              <a:t>, </a:t>
            </a:r>
            <a:r>
              <a:rPr lang="en-US" altLang="zh-TW" b="1" dirty="0"/>
              <a:t>26</a:t>
            </a:r>
            <a:r>
              <a:rPr lang="en-US" altLang="zh-TW" dirty="0"/>
              <a:t>, No. 6, 975-992.</a:t>
            </a:r>
            <a:endPar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84338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Indices for quantitative</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10</a:t>
            </a:fld>
            <a:endParaRPr lang="zh-TW" altLang="en-US"/>
          </a:p>
        </p:txBody>
      </p:sp>
      <p:pic>
        <p:nvPicPr>
          <p:cNvPr id="7" name="圖片 6">
            <a:extLst>
              <a:ext uri="{FF2B5EF4-FFF2-40B4-BE49-F238E27FC236}">
                <a16:creationId xmlns:a16="http://schemas.microsoft.com/office/drawing/2014/main" id="{26200B1C-F83F-48A1-BA96-54FA1F19245C}"/>
              </a:ext>
            </a:extLst>
          </p:cNvPr>
          <p:cNvPicPr>
            <a:picLocks noChangeAspect="1"/>
          </p:cNvPicPr>
          <p:nvPr/>
        </p:nvPicPr>
        <p:blipFill>
          <a:blip r:embed="rId3"/>
          <a:stretch>
            <a:fillRect/>
          </a:stretch>
        </p:blipFill>
        <p:spPr>
          <a:xfrm>
            <a:off x="1111170" y="1942510"/>
            <a:ext cx="2702001" cy="1358549"/>
          </a:xfrm>
          <a:prstGeom prst="rect">
            <a:avLst/>
          </a:prstGeom>
        </p:spPr>
      </p:pic>
      <p:pic>
        <p:nvPicPr>
          <p:cNvPr id="8" name="圖片 7">
            <a:extLst>
              <a:ext uri="{FF2B5EF4-FFF2-40B4-BE49-F238E27FC236}">
                <a16:creationId xmlns:a16="http://schemas.microsoft.com/office/drawing/2014/main" id="{D93F7199-BC2D-4F4D-90BE-AD9C28451399}"/>
              </a:ext>
            </a:extLst>
          </p:cNvPr>
          <p:cNvPicPr>
            <a:picLocks noChangeAspect="1"/>
          </p:cNvPicPr>
          <p:nvPr/>
        </p:nvPicPr>
        <p:blipFill>
          <a:blip r:embed="rId4"/>
          <a:stretch>
            <a:fillRect/>
          </a:stretch>
        </p:blipFill>
        <p:spPr>
          <a:xfrm>
            <a:off x="1085463" y="3305599"/>
            <a:ext cx="5455415" cy="994909"/>
          </a:xfrm>
          <a:prstGeom prst="rect">
            <a:avLst/>
          </a:prstGeom>
        </p:spPr>
      </p:pic>
      <p:pic>
        <p:nvPicPr>
          <p:cNvPr id="2050" name="Picture 2" descr="https://i.imgur.com/68cWy4S.png">
            <a:extLst>
              <a:ext uri="{FF2B5EF4-FFF2-40B4-BE49-F238E27FC236}">
                <a16:creationId xmlns:a16="http://schemas.microsoft.com/office/drawing/2014/main" id="{CD18ACA8-0C60-4B00-93C6-929DFADF8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99" y="4920511"/>
            <a:ext cx="5306176" cy="994908"/>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AF9619C5-8811-4BC8-8EB1-E8FFACC447C0}"/>
              </a:ext>
            </a:extLst>
          </p:cNvPr>
          <p:cNvPicPr>
            <a:picLocks noChangeAspect="1"/>
          </p:cNvPicPr>
          <p:nvPr/>
        </p:nvPicPr>
        <p:blipFill>
          <a:blip r:embed="rId6"/>
          <a:stretch>
            <a:fillRect/>
          </a:stretch>
        </p:blipFill>
        <p:spPr>
          <a:xfrm>
            <a:off x="6717771" y="1266523"/>
            <a:ext cx="4930200" cy="4887142"/>
          </a:xfrm>
          <a:prstGeom prst="rect">
            <a:avLst/>
          </a:prstGeom>
        </p:spPr>
      </p:pic>
    </p:spTree>
    <p:extLst>
      <p:ext uri="{BB962C8B-B14F-4D97-AF65-F5344CB8AC3E}">
        <p14:creationId xmlns:p14="http://schemas.microsoft.com/office/powerpoint/2010/main" val="351659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Indices for quantitative</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11</a:t>
            </a:fld>
            <a:endParaRPr lang="zh-TW" altLang="en-US"/>
          </a:p>
        </p:txBody>
      </p:sp>
      <p:pic>
        <p:nvPicPr>
          <p:cNvPr id="3" name="圖片 2">
            <a:extLst>
              <a:ext uri="{FF2B5EF4-FFF2-40B4-BE49-F238E27FC236}">
                <a16:creationId xmlns:a16="http://schemas.microsoft.com/office/drawing/2014/main" id="{51BCA9E3-8571-4DF0-AD2A-CB9784B5BA93}"/>
              </a:ext>
            </a:extLst>
          </p:cNvPr>
          <p:cNvPicPr>
            <a:picLocks noChangeAspect="1"/>
          </p:cNvPicPr>
          <p:nvPr/>
        </p:nvPicPr>
        <p:blipFill>
          <a:blip r:embed="rId3"/>
          <a:stretch>
            <a:fillRect/>
          </a:stretch>
        </p:blipFill>
        <p:spPr>
          <a:xfrm>
            <a:off x="838199" y="2171400"/>
            <a:ext cx="4214302" cy="1186248"/>
          </a:xfrm>
          <a:prstGeom prst="rect">
            <a:avLst/>
          </a:prstGeom>
        </p:spPr>
      </p:pic>
      <p:pic>
        <p:nvPicPr>
          <p:cNvPr id="4098" name="Picture 2" descr="https://i.imgur.com/lxtrKDg.png">
            <a:extLst>
              <a:ext uri="{FF2B5EF4-FFF2-40B4-BE49-F238E27FC236}">
                <a16:creationId xmlns:a16="http://schemas.microsoft.com/office/drawing/2014/main" id="{81F2498C-0838-4278-8FE2-F7B32235D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28489"/>
            <a:ext cx="2476553" cy="118624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E227AF5-4682-470B-ACCC-0261D4226420}"/>
              </a:ext>
            </a:extLst>
          </p:cNvPr>
          <p:cNvPicPr>
            <a:picLocks noChangeAspect="1"/>
          </p:cNvPicPr>
          <p:nvPr/>
        </p:nvPicPr>
        <p:blipFill>
          <a:blip r:embed="rId5"/>
          <a:stretch>
            <a:fillRect/>
          </a:stretch>
        </p:blipFill>
        <p:spPr>
          <a:xfrm>
            <a:off x="6092005" y="2068148"/>
            <a:ext cx="5037190" cy="1560341"/>
          </a:xfrm>
          <a:prstGeom prst="rect">
            <a:avLst/>
          </a:prstGeom>
        </p:spPr>
      </p:pic>
      <p:pic>
        <p:nvPicPr>
          <p:cNvPr id="6" name="圖片 5">
            <a:extLst>
              <a:ext uri="{FF2B5EF4-FFF2-40B4-BE49-F238E27FC236}">
                <a16:creationId xmlns:a16="http://schemas.microsoft.com/office/drawing/2014/main" id="{B2D7BAA0-E817-496D-B153-9E8006A5FB8E}"/>
              </a:ext>
            </a:extLst>
          </p:cNvPr>
          <p:cNvPicPr>
            <a:picLocks noChangeAspect="1"/>
          </p:cNvPicPr>
          <p:nvPr/>
        </p:nvPicPr>
        <p:blipFill>
          <a:blip r:embed="rId6"/>
          <a:stretch>
            <a:fillRect/>
          </a:stretch>
        </p:blipFill>
        <p:spPr>
          <a:xfrm>
            <a:off x="5439664" y="4418549"/>
            <a:ext cx="6256814" cy="1560341"/>
          </a:xfrm>
          <a:prstGeom prst="rect">
            <a:avLst/>
          </a:prstGeom>
        </p:spPr>
      </p:pic>
    </p:spTree>
    <p:extLst>
      <p:ext uri="{BB962C8B-B14F-4D97-AF65-F5344CB8AC3E}">
        <p14:creationId xmlns:p14="http://schemas.microsoft.com/office/powerpoint/2010/main" val="278959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12</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7247085" y="1321356"/>
            <a:ext cx="3007555"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a. VDRAS analysis fields</a:t>
            </a:r>
          </a:p>
        </p:txBody>
      </p:sp>
      <p:sp>
        <p:nvSpPr>
          <p:cNvPr id="8" name="內容版面配置區 2">
            <a:extLst>
              <a:ext uri="{FF2B5EF4-FFF2-40B4-BE49-F238E27FC236}">
                <a16:creationId xmlns:a16="http://schemas.microsoft.com/office/drawing/2014/main" id="{6D5BD694-6E6C-4312-9523-F458F1A69445}"/>
              </a:ext>
            </a:extLst>
          </p:cNvPr>
          <p:cNvSpPr>
            <a:spLocks noGrp="1"/>
          </p:cNvSpPr>
          <p:nvPr>
            <p:ph idx="1"/>
          </p:nvPr>
        </p:nvSpPr>
        <p:spPr>
          <a:xfrm>
            <a:off x="838200" y="1825625"/>
            <a:ext cx="11136086" cy="4351338"/>
          </a:xfrm>
        </p:spPr>
        <p:txBody>
          <a:bodyPr/>
          <a:lstStyle/>
          <a:p>
            <a:pPr marL="514350" indent="-514350">
              <a:buFont typeface="+mj-lt"/>
              <a:buAutoNum type="arabicPeriod"/>
            </a:pPr>
            <a:endParaRPr lang="en-US" altLang="zh-TW"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eriod"/>
            </a:pPr>
            <a:r>
              <a:rPr lang="en-US" altLang="zh-TW" sz="2600" dirty="0">
                <a:latin typeface="微軟正黑體" panose="020B0604030504040204" pitchFamily="34" charset="-120"/>
                <a:ea typeface="微軟正黑體" panose="020B0604030504040204" pitchFamily="34" charset="-120"/>
              </a:rPr>
              <a:t>OBS</a:t>
            </a:r>
            <a:r>
              <a:rPr lang="zh-TW" altLang="en-US" sz="2600" dirty="0">
                <a:latin typeface="微軟正黑體" panose="020B0604030504040204" pitchFamily="34" charset="-120"/>
                <a:ea typeface="微軟正黑體" panose="020B0604030504040204" pitchFamily="34" charset="-120"/>
              </a:rPr>
              <a:t>：</a:t>
            </a:r>
            <a:r>
              <a:rPr lang="en-US" altLang="zh-TW" sz="2600" dirty="0">
                <a:latin typeface="微軟正黑體" panose="020B0604030504040204" pitchFamily="34" charset="-120"/>
                <a:ea typeface="微軟正黑體" panose="020B0604030504040204" pitchFamily="34" charset="-120"/>
              </a:rPr>
              <a:t>4</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radiosondes</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9</a:t>
            </a:r>
            <a:r>
              <a:rPr lang="zh-TW" altLang="en-US" sz="2600" dirty="0">
                <a:latin typeface="微軟正黑體" panose="020B0604030504040204" pitchFamily="34" charset="-120"/>
                <a:ea typeface="微軟正黑體" panose="020B0604030504040204" pitchFamily="34" charset="-120"/>
              </a:rPr>
              <a:t> </a:t>
            </a:r>
            <a:r>
              <a:rPr lang="en-US" altLang="zh-TW" sz="2600" dirty="0" err="1">
                <a:latin typeface="微軟正黑體" panose="020B0604030504040204" pitchFamily="34" charset="-120"/>
                <a:ea typeface="微軟正黑體" panose="020B0604030504040204" pitchFamily="34" charset="-120"/>
              </a:rPr>
              <a:t>mesonet</a:t>
            </a:r>
            <a:r>
              <a:rPr lang="en-US" altLang="zh-TW" sz="2600" dirty="0">
                <a:latin typeface="微軟正黑體" panose="020B0604030504040204" pitchFamily="34" charset="-120"/>
                <a:ea typeface="微軟正黑體" panose="020B0604030504040204" pitchFamily="34" charset="-120"/>
              </a:rPr>
              <a:t> stations</a:t>
            </a:r>
          </a:p>
          <a:p>
            <a:pPr marL="514350" indent="-514350">
              <a:lnSpc>
                <a:spcPct val="150000"/>
              </a:lnSpc>
              <a:buFont typeface="+mj-lt"/>
              <a:buAutoNum type="arabicPeriod"/>
            </a:pPr>
            <a:r>
              <a:rPr lang="en-US" altLang="zh-TW" sz="2600" dirty="0">
                <a:latin typeface="微軟正黑體" panose="020B0604030504040204" pitchFamily="34" charset="-120"/>
                <a:ea typeface="微軟正黑體" panose="020B0604030504040204" pitchFamily="34" charset="-120"/>
              </a:rPr>
              <a:t>NCEP</a:t>
            </a:r>
            <a:r>
              <a:rPr lang="zh-TW" altLang="en-US" sz="2600" dirty="0">
                <a:latin typeface="微軟正黑體" panose="020B0604030504040204" pitchFamily="34" charset="-120"/>
                <a:ea typeface="微軟正黑體" panose="020B0604030504040204" pitchFamily="34" charset="-120"/>
              </a:rPr>
              <a:t>：</a:t>
            </a:r>
            <a:r>
              <a:rPr lang="en-US" altLang="zh-TW" sz="2600" dirty="0">
                <a:latin typeface="微軟正黑體" panose="020B0604030504040204" pitchFamily="34" charset="-120"/>
                <a:ea typeface="微軟正黑體" panose="020B0604030504040204" pitchFamily="34" charset="-120"/>
              </a:rPr>
              <a:t>NCEP</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reanalysis data</a:t>
            </a:r>
          </a:p>
          <a:p>
            <a:pPr marL="514350" indent="-514350">
              <a:lnSpc>
                <a:spcPct val="150000"/>
              </a:lnSpc>
              <a:buFont typeface="+mj-lt"/>
              <a:buAutoNum type="arabicPeriod"/>
            </a:pPr>
            <a:r>
              <a:rPr lang="en-US" altLang="zh-TW" sz="2600" dirty="0">
                <a:latin typeface="微軟正黑體" panose="020B0604030504040204" pitchFamily="34" charset="-120"/>
                <a:ea typeface="微軟正黑體" panose="020B0604030504040204" pitchFamily="34" charset="-120"/>
              </a:rPr>
              <a:t>EC</a:t>
            </a:r>
            <a:r>
              <a:rPr lang="zh-TW" altLang="en-US" sz="2600" dirty="0">
                <a:latin typeface="微軟正黑體" panose="020B0604030504040204" pitchFamily="34" charset="-120"/>
                <a:ea typeface="微軟正黑體" panose="020B0604030504040204" pitchFamily="34" charset="-120"/>
              </a:rPr>
              <a:t>：</a:t>
            </a:r>
            <a:r>
              <a:rPr lang="en-US" altLang="zh-TW" sz="2600" dirty="0">
                <a:latin typeface="微軟正黑體" panose="020B0604030504040204" pitchFamily="34" charset="-120"/>
                <a:ea typeface="微軟正黑體" panose="020B0604030504040204" pitchFamily="34" charset="-120"/>
              </a:rPr>
              <a:t>ECMWF</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reanalysis data</a:t>
            </a:r>
          </a:p>
          <a:p>
            <a:pPr marL="514350" indent="-514350">
              <a:lnSpc>
                <a:spcPct val="150000"/>
              </a:lnSpc>
              <a:buFont typeface="+mj-lt"/>
              <a:buAutoNum type="arabicPeriod"/>
            </a:pPr>
            <a:r>
              <a:rPr lang="en-US" altLang="zh-TW" sz="2600" dirty="0">
                <a:latin typeface="微軟正黑體" panose="020B0604030504040204" pitchFamily="34" charset="-120"/>
                <a:ea typeface="微軟正黑體" panose="020B0604030504040204" pitchFamily="34" charset="-120"/>
              </a:rPr>
              <a:t>OBS_EC</a:t>
            </a:r>
            <a:r>
              <a:rPr lang="zh-TW" altLang="en-US" sz="2600" dirty="0">
                <a:latin typeface="微軟正黑體" panose="020B0604030504040204" pitchFamily="34" charset="-120"/>
                <a:ea typeface="微軟正黑體" panose="020B0604030504040204" pitchFamily="34" charset="-120"/>
              </a:rPr>
              <a:t>：</a:t>
            </a:r>
            <a:r>
              <a:rPr lang="en-US" altLang="zh-TW" sz="2600" dirty="0">
                <a:latin typeface="微軟正黑體" panose="020B0604030504040204" pitchFamily="34" charset="-120"/>
                <a:ea typeface="微軟正黑體" panose="020B0604030504040204" pitchFamily="34" charset="-120"/>
              </a:rPr>
              <a:t> 4</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radiosondes</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9</a:t>
            </a:r>
            <a:r>
              <a:rPr lang="zh-TW" altLang="en-US" sz="2600" dirty="0">
                <a:latin typeface="微軟正黑體" panose="020B0604030504040204" pitchFamily="34" charset="-120"/>
                <a:ea typeface="微軟正黑體" panose="020B0604030504040204" pitchFamily="34" charset="-120"/>
              </a:rPr>
              <a:t> </a:t>
            </a:r>
            <a:r>
              <a:rPr lang="en-US" altLang="zh-TW" sz="2600" dirty="0" err="1">
                <a:latin typeface="微軟正黑體" panose="020B0604030504040204" pitchFamily="34" charset="-120"/>
                <a:ea typeface="微軟正黑體" panose="020B0604030504040204" pitchFamily="34" charset="-120"/>
              </a:rPr>
              <a:t>mesonet</a:t>
            </a:r>
            <a:r>
              <a:rPr lang="en-US" altLang="zh-TW" sz="2600" dirty="0">
                <a:latin typeface="微軟正黑體" panose="020B0604030504040204" pitchFamily="34" charset="-120"/>
                <a:ea typeface="微軟正黑體" panose="020B0604030504040204" pitchFamily="34" charset="-120"/>
              </a:rPr>
              <a:t> stations + ECMWF</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reanalysis</a:t>
            </a:r>
          </a:p>
        </p:txBody>
      </p:sp>
    </p:spTree>
    <p:extLst>
      <p:ext uri="{BB962C8B-B14F-4D97-AF65-F5344CB8AC3E}">
        <p14:creationId xmlns:p14="http://schemas.microsoft.com/office/powerpoint/2010/main" val="216001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13</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7247085" y="1321356"/>
            <a:ext cx="3007555"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a. VDRAS analysis fields</a:t>
            </a:r>
          </a:p>
        </p:txBody>
      </p:sp>
      <p:pic>
        <p:nvPicPr>
          <p:cNvPr id="7" name="圖片 6">
            <a:extLst>
              <a:ext uri="{FF2B5EF4-FFF2-40B4-BE49-F238E27FC236}">
                <a16:creationId xmlns:a16="http://schemas.microsoft.com/office/drawing/2014/main" id="{EC9AD1E0-B2A7-492E-94C7-A3540A654F04}"/>
              </a:ext>
            </a:extLst>
          </p:cNvPr>
          <p:cNvPicPr>
            <a:picLocks noChangeAspect="1"/>
          </p:cNvPicPr>
          <p:nvPr/>
        </p:nvPicPr>
        <p:blipFill>
          <a:blip r:embed="rId3"/>
          <a:stretch>
            <a:fillRect/>
          </a:stretch>
        </p:blipFill>
        <p:spPr>
          <a:xfrm>
            <a:off x="617626" y="1929731"/>
            <a:ext cx="5391902" cy="4791744"/>
          </a:xfrm>
          <a:prstGeom prst="rect">
            <a:avLst/>
          </a:prstGeom>
        </p:spPr>
      </p:pic>
      <p:pic>
        <p:nvPicPr>
          <p:cNvPr id="9" name="圖片 8">
            <a:extLst>
              <a:ext uri="{FF2B5EF4-FFF2-40B4-BE49-F238E27FC236}">
                <a16:creationId xmlns:a16="http://schemas.microsoft.com/office/drawing/2014/main" id="{7B3BEB54-B13B-4FCE-92CC-54F079E8E4BD}"/>
              </a:ext>
            </a:extLst>
          </p:cNvPr>
          <p:cNvPicPr>
            <a:picLocks noChangeAspect="1"/>
          </p:cNvPicPr>
          <p:nvPr/>
        </p:nvPicPr>
        <p:blipFill>
          <a:blip r:embed="rId4"/>
          <a:stretch>
            <a:fillRect/>
          </a:stretch>
        </p:blipFill>
        <p:spPr>
          <a:xfrm>
            <a:off x="5938464" y="1721466"/>
            <a:ext cx="5423704" cy="4456912"/>
          </a:xfrm>
          <a:prstGeom prst="rect">
            <a:avLst/>
          </a:prstGeom>
        </p:spPr>
      </p:pic>
      <p:sp>
        <p:nvSpPr>
          <p:cNvPr id="8" name="橢圓 7">
            <a:extLst>
              <a:ext uri="{FF2B5EF4-FFF2-40B4-BE49-F238E27FC236}">
                <a16:creationId xmlns:a16="http://schemas.microsoft.com/office/drawing/2014/main" id="{32DFA21A-ABDF-4074-AC36-0EC1ED8179E0}"/>
              </a:ext>
            </a:extLst>
          </p:cNvPr>
          <p:cNvSpPr/>
          <p:nvPr/>
        </p:nvSpPr>
        <p:spPr>
          <a:xfrm>
            <a:off x="1378923" y="3268132"/>
            <a:ext cx="843606" cy="898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AA17C27-9759-45E2-9409-425BAC118BB8}"/>
              </a:ext>
            </a:extLst>
          </p:cNvPr>
          <p:cNvSpPr/>
          <p:nvPr/>
        </p:nvSpPr>
        <p:spPr>
          <a:xfrm>
            <a:off x="6566585" y="3268132"/>
            <a:ext cx="843606" cy="898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657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ppt_x"/>
                                          </p:val>
                                        </p:tav>
                                        <p:tav tm="100000">
                                          <p:val>
                                            <p:strVal val="#ppt_x"/>
                                          </p:val>
                                        </p:tav>
                                      </p:tavLst>
                                    </p:anim>
                                    <p:anim calcmode="lin" valueType="num">
                                      <p:cBhvr additive="base">
                                        <p:cTn id="8" dur="3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ppt_x"/>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14</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7247085" y="1321356"/>
            <a:ext cx="3007555"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a. VDRAS analysis fields</a:t>
            </a:r>
          </a:p>
        </p:txBody>
      </p:sp>
      <p:pic>
        <p:nvPicPr>
          <p:cNvPr id="3" name="圖片 2">
            <a:extLst>
              <a:ext uri="{FF2B5EF4-FFF2-40B4-BE49-F238E27FC236}">
                <a16:creationId xmlns:a16="http://schemas.microsoft.com/office/drawing/2014/main" id="{78924167-43D2-47CE-A65A-B2473A53AE38}"/>
              </a:ext>
            </a:extLst>
          </p:cNvPr>
          <p:cNvPicPr>
            <a:picLocks noChangeAspect="1"/>
          </p:cNvPicPr>
          <p:nvPr/>
        </p:nvPicPr>
        <p:blipFill>
          <a:blip r:embed="rId3"/>
          <a:stretch>
            <a:fillRect/>
          </a:stretch>
        </p:blipFill>
        <p:spPr>
          <a:xfrm>
            <a:off x="1342713" y="1786868"/>
            <a:ext cx="4477375" cy="4706007"/>
          </a:xfrm>
          <a:prstGeom prst="rect">
            <a:avLst/>
          </a:prstGeom>
        </p:spPr>
      </p:pic>
      <p:sp>
        <p:nvSpPr>
          <p:cNvPr id="10" name="橢圓 9">
            <a:extLst>
              <a:ext uri="{FF2B5EF4-FFF2-40B4-BE49-F238E27FC236}">
                <a16:creationId xmlns:a16="http://schemas.microsoft.com/office/drawing/2014/main" id="{08359DAA-216B-46C7-B7AF-436DC6FA63C4}"/>
              </a:ext>
            </a:extLst>
          </p:cNvPr>
          <p:cNvSpPr/>
          <p:nvPr/>
        </p:nvSpPr>
        <p:spPr>
          <a:xfrm>
            <a:off x="3448355" y="3974354"/>
            <a:ext cx="843606" cy="898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EE6B4A8D-E80B-48DC-8CC3-1629CEF165D4}"/>
              </a:ext>
            </a:extLst>
          </p:cNvPr>
          <p:cNvPicPr>
            <a:picLocks noChangeAspect="1"/>
          </p:cNvPicPr>
          <p:nvPr/>
        </p:nvPicPr>
        <p:blipFill>
          <a:blip r:embed="rId4"/>
          <a:stretch>
            <a:fillRect/>
          </a:stretch>
        </p:blipFill>
        <p:spPr>
          <a:xfrm>
            <a:off x="6182411" y="1786868"/>
            <a:ext cx="4327784" cy="4663730"/>
          </a:xfrm>
          <a:prstGeom prst="rect">
            <a:avLst/>
          </a:prstGeom>
        </p:spPr>
      </p:pic>
      <p:sp>
        <p:nvSpPr>
          <p:cNvPr id="11" name="橢圓 10">
            <a:extLst>
              <a:ext uri="{FF2B5EF4-FFF2-40B4-BE49-F238E27FC236}">
                <a16:creationId xmlns:a16="http://schemas.microsoft.com/office/drawing/2014/main" id="{620C2195-377D-4922-ACE6-C821F6E0A6F4}"/>
              </a:ext>
            </a:extLst>
          </p:cNvPr>
          <p:cNvSpPr/>
          <p:nvPr/>
        </p:nvSpPr>
        <p:spPr>
          <a:xfrm>
            <a:off x="7907256" y="3970266"/>
            <a:ext cx="843606" cy="898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C7F4441-7C7E-4002-8180-25FB10505A39}"/>
              </a:ext>
            </a:extLst>
          </p:cNvPr>
          <p:cNvSpPr/>
          <p:nvPr/>
        </p:nvSpPr>
        <p:spPr>
          <a:xfrm>
            <a:off x="8645121" y="3657600"/>
            <a:ext cx="582921" cy="152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1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ppt_x"/>
                                          </p:val>
                                        </p:tav>
                                        <p:tav tm="100000">
                                          <p:val>
                                            <p:strVal val="#ppt_x"/>
                                          </p:val>
                                        </p:tav>
                                      </p:tavLst>
                                    </p:anim>
                                    <p:anim calcmode="lin" valueType="num">
                                      <p:cBhvr additive="base">
                                        <p:cTn id="8" dur="3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300" fill="hold"/>
                                        <p:tgtEl>
                                          <p:spTgt spid="11"/>
                                        </p:tgtEl>
                                        <p:attrNameLst>
                                          <p:attrName>ppt_x</p:attrName>
                                        </p:attrNameLst>
                                      </p:cBhvr>
                                      <p:tavLst>
                                        <p:tav tm="0">
                                          <p:val>
                                            <p:strVal val="#ppt_x"/>
                                          </p:val>
                                        </p:tav>
                                        <p:tav tm="100000">
                                          <p:val>
                                            <p:strVal val="#ppt_x"/>
                                          </p:val>
                                        </p:tav>
                                      </p:tavLst>
                                    </p:anim>
                                    <p:anim calcmode="lin" valueType="num">
                                      <p:cBhvr additive="base">
                                        <p:cTn id="12" dur="3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00" fill="hold"/>
                                        <p:tgtEl>
                                          <p:spTgt spid="14"/>
                                        </p:tgtEl>
                                        <p:attrNameLst>
                                          <p:attrName>ppt_x</p:attrName>
                                        </p:attrNameLst>
                                      </p:cBhvr>
                                      <p:tavLst>
                                        <p:tav tm="0">
                                          <p:val>
                                            <p:strVal val="#ppt_x"/>
                                          </p:val>
                                        </p:tav>
                                        <p:tav tm="100000">
                                          <p:val>
                                            <p:strVal val="#ppt_x"/>
                                          </p:val>
                                        </p:tav>
                                      </p:tavLst>
                                    </p:anim>
                                    <p:anim calcmode="lin" valueType="num">
                                      <p:cBhvr additive="base">
                                        <p:cTn id="18" dur="3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15</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7247085" y="1321356"/>
            <a:ext cx="3007555"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a. VDRAS analysis fields</a:t>
            </a:r>
          </a:p>
        </p:txBody>
      </p:sp>
      <p:pic>
        <p:nvPicPr>
          <p:cNvPr id="6" name="圖片 5">
            <a:extLst>
              <a:ext uri="{FF2B5EF4-FFF2-40B4-BE49-F238E27FC236}">
                <a16:creationId xmlns:a16="http://schemas.microsoft.com/office/drawing/2014/main" id="{F6B237CE-8F66-4DD5-9A06-80CC12BB2611}"/>
              </a:ext>
            </a:extLst>
          </p:cNvPr>
          <p:cNvPicPr>
            <a:picLocks noChangeAspect="1"/>
          </p:cNvPicPr>
          <p:nvPr/>
        </p:nvPicPr>
        <p:blipFill>
          <a:blip r:embed="rId3"/>
          <a:stretch>
            <a:fillRect/>
          </a:stretch>
        </p:blipFill>
        <p:spPr>
          <a:xfrm>
            <a:off x="670026" y="1880471"/>
            <a:ext cx="6905722" cy="4612404"/>
          </a:xfrm>
          <a:prstGeom prst="rect">
            <a:avLst/>
          </a:prstGeom>
        </p:spPr>
      </p:pic>
      <p:pic>
        <p:nvPicPr>
          <p:cNvPr id="7" name="圖片 6">
            <a:extLst>
              <a:ext uri="{FF2B5EF4-FFF2-40B4-BE49-F238E27FC236}">
                <a16:creationId xmlns:a16="http://schemas.microsoft.com/office/drawing/2014/main" id="{33C4F413-F2FF-48A3-8AEC-02C1B007DD0A}"/>
              </a:ext>
            </a:extLst>
          </p:cNvPr>
          <p:cNvPicPr>
            <a:picLocks noChangeAspect="1"/>
          </p:cNvPicPr>
          <p:nvPr/>
        </p:nvPicPr>
        <p:blipFill>
          <a:blip r:embed="rId4"/>
          <a:stretch>
            <a:fillRect/>
          </a:stretch>
        </p:blipFill>
        <p:spPr>
          <a:xfrm>
            <a:off x="7613168" y="1880471"/>
            <a:ext cx="3924848" cy="4534533"/>
          </a:xfrm>
          <a:prstGeom prst="rect">
            <a:avLst/>
          </a:prstGeom>
        </p:spPr>
      </p:pic>
      <p:cxnSp>
        <p:nvCxnSpPr>
          <p:cNvPr id="8" name="直線接點 7">
            <a:extLst>
              <a:ext uri="{FF2B5EF4-FFF2-40B4-BE49-F238E27FC236}">
                <a16:creationId xmlns:a16="http://schemas.microsoft.com/office/drawing/2014/main" id="{99B94C69-0501-40A8-BE36-AD9A2AE64ACD}"/>
              </a:ext>
            </a:extLst>
          </p:cNvPr>
          <p:cNvCxnSpPr>
            <a:cxnSpLocks/>
          </p:cNvCxnSpPr>
          <p:nvPr/>
        </p:nvCxnSpPr>
        <p:spPr>
          <a:xfrm>
            <a:off x="1748589" y="3641559"/>
            <a:ext cx="5391351"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801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16</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7247085" y="1321356"/>
            <a:ext cx="3007555"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a. VDRAS analysis fields</a:t>
            </a:r>
          </a:p>
        </p:txBody>
      </p:sp>
      <p:pic>
        <p:nvPicPr>
          <p:cNvPr id="3" name="圖片 2">
            <a:extLst>
              <a:ext uri="{FF2B5EF4-FFF2-40B4-BE49-F238E27FC236}">
                <a16:creationId xmlns:a16="http://schemas.microsoft.com/office/drawing/2014/main" id="{E5336A51-A76D-4D9E-92C1-C8792F5D9754}"/>
              </a:ext>
            </a:extLst>
          </p:cNvPr>
          <p:cNvPicPr>
            <a:picLocks noChangeAspect="1"/>
          </p:cNvPicPr>
          <p:nvPr/>
        </p:nvPicPr>
        <p:blipFill>
          <a:blip r:embed="rId3"/>
          <a:stretch>
            <a:fillRect/>
          </a:stretch>
        </p:blipFill>
        <p:spPr>
          <a:xfrm>
            <a:off x="2082702" y="1753554"/>
            <a:ext cx="8026595" cy="4739321"/>
          </a:xfrm>
          <a:prstGeom prst="rect">
            <a:avLst/>
          </a:prstGeom>
        </p:spPr>
      </p:pic>
    </p:spTree>
    <p:extLst>
      <p:ext uri="{BB962C8B-B14F-4D97-AF65-F5344CB8AC3E}">
        <p14:creationId xmlns:p14="http://schemas.microsoft.com/office/powerpoint/2010/main" val="11331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17</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5875485" y="1336745"/>
            <a:ext cx="5706114"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b. VDRAS model predictions: Radar reflectivity</a:t>
            </a:r>
          </a:p>
        </p:txBody>
      </p:sp>
      <p:pic>
        <p:nvPicPr>
          <p:cNvPr id="3" name="圖片 2">
            <a:extLst>
              <a:ext uri="{FF2B5EF4-FFF2-40B4-BE49-F238E27FC236}">
                <a16:creationId xmlns:a16="http://schemas.microsoft.com/office/drawing/2014/main" id="{D4B034B8-8ECB-4CEC-AF73-815C9E2E247E}"/>
              </a:ext>
            </a:extLst>
          </p:cNvPr>
          <p:cNvPicPr>
            <a:picLocks noChangeAspect="1"/>
          </p:cNvPicPr>
          <p:nvPr/>
        </p:nvPicPr>
        <p:blipFill>
          <a:blip r:embed="rId3"/>
          <a:stretch>
            <a:fillRect/>
          </a:stretch>
        </p:blipFill>
        <p:spPr>
          <a:xfrm>
            <a:off x="1176129" y="1736855"/>
            <a:ext cx="5869448" cy="4900774"/>
          </a:xfrm>
          <a:prstGeom prst="rect">
            <a:avLst/>
          </a:prstGeom>
        </p:spPr>
      </p:pic>
      <p:pic>
        <p:nvPicPr>
          <p:cNvPr id="6" name="圖片 5">
            <a:extLst>
              <a:ext uri="{FF2B5EF4-FFF2-40B4-BE49-F238E27FC236}">
                <a16:creationId xmlns:a16="http://schemas.microsoft.com/office/drawing/2014/main" id="{73815B48-130D-44FD-BC71-4832185B2A9D}"/>
              </a:ext>
            </a:extLst>
          </p:cNvPr>
          <p:cNvPicPr>
            <a:picLocks noChangeAspect="1"/>
          </p:cNvPicPr>
          <p:nvPr/>
        </p:nvPicPr>
        <p:blipFill rotWithShape="1">
          <a:blip r:embed="rId4"/>
          <a:srcRect t="49516"/>
          <a:stretch/>
        </p:blipFill>
        <p:spPr>
          <a:xfrm>
            <a:off x="7045577" y="2233029"/>
            <a:ext cx="4658689" cy="3808069"/>
          </a:xfrm>
          <a:prstGeom prst="rect">
            <a:avLst/>
          </a:prstGeom>
        </p:spPr>
      </p:pic>
    </p:spTree>
    <p:extLst>
      <p:ext uri="{BB962C8B-B14F-4D97-AF65-F5344CB8AC3E}">
        <p14:creationId xmlns:p14="http://schemas.microsoft.com/office/powerpoint/2010/main" val="4124249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18</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5875485" y="1336745"/>
            <a:ext cx="5900526"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c. VDRAS model predictions: Wind and QPF skill</a:t>
            </a:r>
          </a:p>
        </p:txBody>
      </p:sp>
      <p:pic>
        <p:nvPicPr>
          <p:cNvPr id="3" name="圖片 2">
            <a:extLst>
              <a:ext uri="{FF2B5EF4-FFF2-40B4-BE49-F238E27FC236}">
                <a16:creationId xmlns:a16="http://schemas.microsoft.com/office/drawing/2014/main" id="{1B453BF2-BCBD-4850-A277-462860519826}"/>
              </a:ext>
            </a:extLst>
          </p:cNvPr>
          <p:cNvPicPr>
            <a:picLocks noChangeAspect="1"/>
          </p:cNvPicPr>
          <p:nvPr/>
        </p:nvPicPr>
        <p:blipFill>
          <a:blip r:embed="rId3"/>
          <a:stretch>
            <a:fillRect/>
          </a:stretch>
        </p:blipFill>
        <p:spPr>
          <a:xfrm>
            <a:off x="1020456" y="1998441"/>
            <a:ext cx="5325218" cy="4096322"/>
          </a:xfrm>
          <a:prstGeom prst="rect">
            <a:avLst/>
          </a:prstGeom>
        </p:spPr>
      </p:pic>
      <p:pic>
        <p:nvPicPr>
          <p:cNvPr id="6" name="圖片 5">
            <a:extLst>
              <a:ext uri="{FF2B5EF4-FFF2-40B4-BE49-F238E27FC236}">
                <a16:creationId xmlns:a16="http://schemas.microsoft.com/office/drawing/2014/main" id="{A45197BD-7AD6-4A92-956F-3B8A9CC67856}"/>
              </a:ext>
            </a:extLst>
          </p:cNvPr>
          <p:cNvPicPr>
            <a:picLocks noChangeAspect="1"/>
          </p:cNvPicPr>
          <p:nvPr/>
        </p:nvPicPr>
        <p:blipFill>
          <a:blip r:embed="rId4"/>
          <a:stretch>
            <a:fillRect/>
          </a:stretch>
        </p:blipFill>
        <p:spPr>
          <a:xfrm>
            <a:off x="6390582" y="2871565"/>
            <a:ext cx="4963218" cy="752580"/>
          </a:xfrm>
          <a:prstGeom prst="rect">
            <a:avLst/>
          </a:prstGeom>
        </p:spPr>
      </p:pic>
      <p:pic>
        <p:nvPicPr>
          <p:cNvPr id="7" name="圖片 6">
            <a:extLst>
              <a:ext uri="{FF2B5EF4-FFF2-40B4-BE49-F238E27FC236}">
                <a16:creationId xmlns:a16="http://schemas.microsoft.com/office/drawing/2014/main" id="{9EF901A2-DBE9-4B31-B45D-44A02A8DD9AD}"/>
              </a:ext>
            </a:extLst>
          </p:cNvPr>
          <p:cNvPicPr>
            <a:picLocks noChangeAspect="1"/>
          </p:cNvPicPr>
          <p:nvPr/>
        </p:nvPicPr>
        <p:blipFill>
          <a:blip r:embed="rId5"/>
          <a:stretch>
            <a:fillRect/>
          </a:stretch>
        </p:blipFill>
        <p:spPr>
          <a:xfrm>
            <a:off x="6390582" y="3971615"/>
            <a:ext cx="4077269" cy="657317"/>
          </a:xfrm>
          <a:prstGeom prst="rect">
            <a:avLst/>
          </a:prstGeom>
        </p:spPr>
      </p:pic>
      <p:pic>
        <p:nvPicPr>
          <p:cNvPr id="8" name="圖片 7">
            <a:extLst>
              <a:ext uri="{FF2B5EF4-FFF2-40B4-BE49-F238E27FC236}">
                <a16:creationId xmlns:a16="http://schemas.microsoft.com/office/drawing/2014/main" id="{9FEE8DB8-D333-49B3-8302-433B491AD610}"/>
              </a:ext>
            </a:extLst>
          </p:cNvPr>
          <p:cNvPicPr>
            <a:picLocks noChangeAspect="1"/>
          </p:cNvPicPr>
          <p:nvPr/>
        </p:nvPicPr>
        <p:blipFill>
          <a:blip r:embed="rId6"/>
          <a:stretch>
            <a:fillRect/>
          </a:stretch>
        </p:blipFill>
        <p:spPr>
          <a:xfrm>
            <a:off x="6425738" y="5263324"/>
            <a:ext cx="2781688" cy="523948"/>
          </a:xfrm>
          <a:prstGeom prst="rect">
            <a:avLst/>
          </a:prstGeom>
        </p:spPr>
      </p:pic>
      <p:sp>
        <p:nvSpPr>
          <p:cNvPr id="9" name="橢圓 8">
            <a:extLst>
              <a:ext uri="{FF2B5EF4-FFF2-40B4-BE49-F238E27FC236}">
                <a16:creationId xmlns:a16="http://schemas.microsoft.com/office/drawing/2014/main" id="{B19D97AD-F208-4741-BA1B-A33DEA743084}"/>
              </a:ext>
            </a:extLst>
          </p:cNvPr>
          <p:cNvSpPr/>
          <p:nvPr/>
        </p:nvSpPr>
        <p:spPr>
          <a:xfrm>
            <a:off x="3683064" y="3023616"/>
            <a:ext cx="815783" cy="600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579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19</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5875485" y="1336745"/>
            <a:ext cx="5900526"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c. VDRAS model predictions: Wind and QPF skill</a:t>
            </a:r>
          </a:p>
        </p:txBody>
      </p:sp>
      <p:pic>
        <p:nvPicPr>
          <p:cNvPr id="3" name="圖片 2">
            <a:extLst>
              <a:ext uri="{FF2B5EF4-FFF2-40B4-BE49-F238E27FC236}">
                <a16:creationId xmlns:a16="http://schemas.microsoft.com/office/drawing/2014/main" id="{04FD66A7-9D71-481B-A524-FE6E281E4B61}"/>
              </a:ext>
            </a:extLst>
          </p:cNvPr>
          <p:cNvPicPr>
            <a:picLocks noChangeAspect="1"/>
          </p:cNvPicPr>
          <p:nvPr/>
        </p:nvPicPr>
        <p:blipFill>
          <a:blip r:embed="rId3"/>
          <a:stretch>
            <a:fillRect/>
          </a:stretch>
        </p:blipFill>
        <p:spPr>
          <a:xfrm>
            <a:off x="3338127" y="1950810"/>
            <a:ext cx="5515745" cy="4191585"/>
          </a:xfrm>
          <a:prstGeom prst="rect">
            <a:avLst/>
          </a:prstGeom>
        </p:spPr>
      </p:pic>
    </p:spTree>
    <p:extLst>
      <p:ext uri="{BB962C8B-B14F-4D97-AF65-F5344CB8AC3E}">
        <p14:creationId xmlns:p14="http://schemas.microsoft.com/office/powerpoint/2010/main" val="351000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Outline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89F1058-14F4-401C-B825-D423C0CBC325}"/>
              </a:ext>
            </a:extLst>
          </p:cNvPr>
          <p:cNvSpPr>
            <a:spLocks noGrp="1"/>
          </p:cNvSpPr>
          <p:nvPr>
            <p:ph idx="1"/>
          </p:nvPr>
        </p:nvSpPr>
        <p:spPr>
          <a:xfrm>
            <a:off x="838200" y="1689100"/>
            <a:ext cx="10515600" cy="5032375"/>
          </a:xfrm>
        </p:spPr>
        <p:txBody>
          <a:bodyPr>
            <a:normAutofit lnSpcReduction="10000"/>
          </a:bodyPr>
          <a:lstStyle/>
          <a:p>
            <a:pPr>
              <a:lnSpc>
                <a:spcPct val="110000"/>
              </a:lnSpc>
            </a:pPr>
            <a:r>
              <a:rPr lang="en-US" altLang="zh-TW" dirty="0">
                <a:latin typeface="微軟正黑體" panose="020B0604030504040204" pitchFamily="34" charset="-120"/>
                <a:ea typeface="微軟正黑體" panose="020B0604030504040204" pitchFamily="34" charset="-120"/>
              </a:rPr>
              <a:t>Introduction</a:t>
            </a:r>
          </a:p>
          <a:p>
            <a:pPr>
              <a:lnSpc>
                <a:spcPct val="110000"/>
              </a:lnSpc>
            </a:pPr>
            <a:r>
              <a:rPr lang="en-US" altLang="zh-TW" dirty="0">
                <a:latin typeface="微軟正黑體" panose="020B0604030504040204" pitchFamily="34" charset="-120"/>
                <a:ea typeface="微軟正黑體" panose="020B0604030504040204" pitchFamily="34" charset="-120"/>
              </a:rPr>
              <a:t>VDRAS</a:t>
            </a:r>
          </a:p>
          <a:p>
            <a:pPr>
              <a:lnSpc>
                <a:spcPct val="110000"/>
              </a:lnSpc>
            </a:pPr>
            <a:r>
              <a:rPr lang="en-US" altLang="zh-TW" dirty="0">
                <a:latin typeface="微軟正黑體" panose="020B0604030504040204" pitchFamily="34" charset="-120"/>
                <a:ea typeface="微軟正黑體" panose="020B0604030504040204" pitchFamily="34" charset="-120"/>
              </a:rPr>
              <a:t>Case 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SoWMEX</a:t>
            </a:r>
            <a:r>
              <a:rPr lang="en-US" altLang="zh-TW" dirty="0">
                <a:latin typeface="微軟正黑體" panose="020B0604030504040204" pitchFamily="34" charset="-120"/>
                <a:ea typeface="微軟正黑體" panose="020B0604030504040204" pitchFamily="34" charset="-120"/>
              </a:rPr>
              <a:t> IOP 8</a:t>
            </a:r>
          </a:p>
          <a:p>
            <a:pPr>
              <a:lnSpc>
                <a:spcPct val="110000"/>
              </a:lnSpc>
            </a:pPr>
            <a:r>
              <a:rPr lang="en-US" altLang="zh-TW" dirty="0">
                <a:latin typeface="微軟正黑體" panose="020B0604030504040204" pitchFamily="34" charset="-120"/>
                <a:ea typeface="微軟正黑體" panose="020B0604030504040204" pitchFamily="34" charset="-120"/>
              </a:rPr>
              <a:t>Mesoscale background field</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VDRAS model setup</a:t>
            </a:r>
          </a:p>
          <a:p>
            <a:pPr>
              <a:lnSpc>
                <a:spcPct val="110000"/>
              </a:lnSpc>
            </a:pPr>
            <a:r>
              <a:rPr lang="en-US" altLang="zh-TW" dirty="0">
                <a:latin typeface="微軟正黑體" panose="020B0604030504040204" pitchFamily="34" charset="-120"/>
                <a:ea typeface="微軟正黑體" panose="020B0604030504040204" pitchFamily="34" charset="-120"/>
              </a:rPr>
              <a:t>Indices for quantitative</a:t>
            </a:r>
          </a:p>
          <a:p>
            <a:pPr>
              <a:lnSpc>
                <a:spcPct val="110000"/>
              </a:lnSpc>
            </a:pPr>
            <a:r>
              <a:rPr lang="en-US" altLang="zh-TW" dirty="0">
                <a:latin typeface="微軟正黑體" panose="020B0604030504040204" pitchFamily="34" charset="-120"/>
                <a:ea typeface="微軟正黑體" panose="020B0604030504040204" pitchFamily="34" charset="-120"/>
              </a:rPr>
              <a:t>Sensitivity to the background fields</a:t>
            </a:r>
          </a:p>
          <a:p>
            <a:pPr>
              <a:lnSpc>
                <a:spcPct val="110000"/>
              </a:lnSpc>
            </a:pPr>
            <a:r>
              <a:rPr lang="en-US" altLang="zh-TW" dirty="0">
                <a:latin typeface="微軟正黑體" panose="020B0604030504040204" pitchFamily="34" charset="-120"/>
                <a:ea typeface="微軟正黑體" panose="020B0604030504040204" pitchFamily="34" charset="-120"/>
              </a:rPr>
              <a:t>Merging VDRAS with WRF</a:t>
            </a:r>
          </a:p>
          <a:p>
            <a:pPr>
              <a:lnSpc>
                <a:spcPct val="110000"/>
              </a:lnSpc>
            </a:pPr>
            <a:r>
              <a:rPr lang="en-US" altLang="zh-TW" dirty="0">
                <a:latin typeface="微軟正黑體" panose="020B0604030504040204" pitchFamily="34" charset="-120"/>
                <a:ea typeface="微軟正黑體" panose="020B0604030504040204" pitchFamily="34" charset="-120"/>
              </a:rPr>
              <a:t>Case 2</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SoWMEX</a:t>
            </a:r>
            <a:r>
              <a:rPr lang="en-US" altLang="zh-TW" dirty="0">
                <a:latin typeface="微軟正黑體" panose="020B0604030504040204" pitchFamily="34" charset="-120"/>
                <a:ea typeface="微軟正黑體" panose="020B0604030504040204" pitchFamily="34" charset="-120"/>
              </a:rPr>
              <a:t> IOP 4</a:t>
            </a:r>
          </a:p>
          <a:p>
            <a:pPr>
              <a:lnSpc>
                <a:spcPct val="110000"/>
              </a:lnSpc>
            </a:pPr>
            <a:r>
              <a:rPr lang="en-US" altLang="zh-TW" dirty="0">
                <a:latin typeface="微軟正黑體" panose="020B0604030504040204" pitchFamily="34" charset="-120"/>
                <a:ea typeface="微軟正黑體" panose="020B0604030504040204" pitchFamily="34" charset="-120"/>
              </a:rPr>
              <a:t>Summary</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52F77A84-FDDA-4F42-9593-4C858758DEB9}"/>
              </a:ext>
            </a:extLst>
          </p:cNvPr>
          <p:cNvSpPr>
            <a:spLocks noGrp="1"/>
          </p:cNvSpPr>
          <p:nvPr>
            <p:ph type="sldNum" sz="quarter" idx="12"/>
          </p:nvPr>
        </p:nvSpPr>
        <p:spPr/>
        <p:txBody>
          <a:bodyPr/>
          <a:lstStyle/>
          <a:p>
            <a:fld id="{A8F58617-C049-4131-B4F0-14FCF3B915F8}" type="slidenum">
              <a:rPr lang="zh-TW" altLang="en-US" smtClean="0"/>
              <a:t>2</a:t>
            </a:fld>
            <a:endParaRPr lang="zh-TW" altLang="en-US"/>
          </a:p>
        </p:txBody>
      </p:sp>
    </p:spTree>
    <p:extLst>
      <p:ext uri="{BB962C8B-B14F-4D97-AF65-F5344CB8AC3E}">
        <p14:creationId xmlns:p14="http://schemas.microsoft.com/office/powerpoint/2010/main" val="904472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20</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5875485" y="1336745"/>
            <a:ext cx="5900526"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c. VDRAS model predictions: Wind and QPF skill</a:t>
            </a:r>
          </a:p>
        </p:txBody>
      </p:sp>
      <p:pic>
        <p:nvPicPr>
          <p:cNvPr id="6" name="圖片 5">
            <a:extLst>
              <a:ext uri="{FF2B5EF4-FFF2-40B4-BE49-F238E27FC236}">
                <a16:creationId xmlns:a16="http://schemas.microsoft.com/office/drawing/2014/main" id="{33C31127-9EC5-49E8-8CEA-3F79227305BD}"/>
              </a:ext>
            </a:extLst>
          </p:cNvPr>
          <p:cNvPicPr>
            <a:picLocks noChangeAspect="1"/>
          </p:cNvPicPr>
          <p:nvPr/>
        </p:nvPicPr>
        <p:blipFill>
          <a:blip r:embed="rId3"/>
          <a:stretch>
            <a:fillRect/>
          </a:stretch>
        </p:blipFill>
        <p:spPr>
          <a:xfrm>
            <a:off x="1009955" y="1969862"/>
            <a:ext cx="5382376" cy="4153480"/>
          </a:xfrm>
          <a:prstGeom prst="rect">
            <a:avLst/>
          </a:prstGeom>
        </p:spPr>
      </p:pic>
      <p:pic>
        <p:nvPicPr>
          <p:cNvPr id="7" name="圖片 6">
            <a:extLst>
              <a:ext uri="{FF2B5EF4-FFF2-40B4-BE49-F238E27FC236}">
                <a16:creationId xmlns:a16="http://schemas.microsoft.com/office/drawing/2014/main" id="{6AC3E776-B322-4B2D-8926-175B387B01E4}"/>
              </a:ext>
            </a:extLst>
          </p:cNvPr>
          <p:cNvPicPr>
            <a:picLocks noChangeAspect="1"/>
          </p:cNvPicPr>
          <p:nvPr/>
        </p:nvPicPr>
        <p:blipFill>
          <a:blip r:embed="rId4"/>
          <a:stretch>
            <a:fillRect/>
          </a:stretch>
        </p:blipFill>
        <p:spPr>
          <a:xfrm>
            <a:off x="6479417" y="3219276"/>
            <a:ext cx="5344271" cy="1562318"/>
          </a:xfrm>
          <a:prstGeom prst="rect">
            <a:avLst/>
          </a:prstGeom>
        </p:spPr>
      </p:pic>
    </p:spTree>
    <p:extLst>
      <p:ext uri="{BB962C8B-B14F-4D97-AF65-F5344CB8AC3E}">
        <p14:creationId xmlns:p14="http://schemas.microsoft.com/office/powerpoint/2010/main" val="80061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Sensitivity to the background fields</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21</a:t>
            </a:fld>
            <a:endParaRPr lang="zh-TW" altLang="en-US"/>
          </a:p>
        </p:txBody>
      </p:sp>
      <p:sp>
        <p:nvSpPr>
          <p:cNvPr id="5" name="矩形 4">
            <a:extLst>
              <a:ext uri="{FF2B5EF4-FFF2-40B4-BE49-F238E27FC236}">
                <a16:creationId xmlns:a16="http://schemas.microsoft.com/office/drawing/2014/main" id="{6508C882-696E-497F-8F41-6ECFE7B7F051}"/>
              </a:ext>
            </a:extLst>
          </p:cNvPr>
          <p:cNvSpPr/>
          <p:nvPr/>
        </p:nvSpPr>
        <p:spPr>
          <a:xfrm>
            <a:off x="5875485" y="1336745"/>
            <a:ext cx="5900526" cy="400110"/>
          </a:xfrm>
          <a:prstGeom prst="rect">
            <a:avLst/>
          </a:prstGeom>
        </p:spPr>
        <p:txBody>
          <a:bodyPr wrap="none">
            <a:spAutoFit/>
          </a:bodyPr>
          <a:lstStyle/>
          <a:p>
            <a:r>
              <a:rPr lang="en-US" altLang="zh-TW" sz="2000" dirty="0">
                <a:latin typeface="微軟正黑體" panose="020B0604030504040204" pitchFamily="34" charset="-120"/>
                <a:ea typeface="微軟正黑體" panose="020B0604030504040204" pitchFamily="34" charset="-120"/>
              </a:rPr>
              <a:t>c. VDRAS model predictions: Wind and QPF skill</a:t>
            </a:r>
          </a:p>
        </p:txBody>
      </p:sp>
      <p:sp>
        <p:nvSpPr>
          <p:cNvPr id="6" name="內容版面配置區 2">
            <a:extLst>
              <a:ext uri="{FF2B5EF4-FFF2-40B4-BE49-F238E27FC236}">
                <a16:creationId xmlns:a16="http://schemas.microsoft.com/office/drawing/2014/main" id="{B15A27B9-D023-46A9-8E07-E5BC30C91F56}"/>
              </a:ext>
            </a:extLst>
          </p:cNvPr>
          <p:cNvSpPr>
            <a:spLocks noGrp="1"/>
          </p:cNvSpPr>
          <p:nvPr>
            <p:ph idx="1"/>
          </p:nvPr>
        </p:nvSpPr>
        <p:spPr>
          <a:xfrm>
            <a:off x="838200" y="1825625"/>
            <a:ext cx="11136086" cy="4351338"/>
          </a:xfrm>
        </p:spPr>
        <p:txBody>
          <a:bodyPr/>
          <a:lstStyle/>
          <a:p>
            <a:pPr marL="0" indent="0">
              <a:buNone/>
            </a:pP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pPr marL="0" indent="0" algn="ctr">
              <a:buNone/>
            </a:pPr>
            <a:r>
              <a:rPr lang="en-US" altLang="zh-TW" sz="4000" dirty="0">
                <a:latin typeface="微軟正黑體" panose="020B0604030504040204" pitchFamily="34" charset="-120"/>
                <a:ea typeface="微軟正黑體" panose="020B0604030504040204" pitchFamily="34" charset="-120"/>
              </a:rPr>
              <a:t>PK</a:t>
            </a:r>
            <a:r>
              <a:rPr lang="zh-TW" altLang="en-US" sz="4000" dirty="0">
                <a:latin typeface="微軟正黑體" panose="020B0604030504040204" pitchFamily="34" charset="-120"/>
                <a:ea typeface="微軟正黑體" panose="020B0604030504040204" pitchFamily="34" charset="-120"/>
              </a:rPr>
              <a:t>輸贏？？</a:t>
            </a:r>
            <a:endParaRPr lang="en-US" altLang="zh-TW" sz="4000" dirty="0">
              <a:latin typeface="微軟正黑體" panose="020B0604030504040204" pitchFamily="34" charset="-120"/>
              <a:ea typeface="微軟正黑體" panose="020B0604030504040204" pitchFamily="34" charset="-120"/>
            </a:endParaRPr>
          </a:p>
          <a:p>
            <a:pPr marL="0" indent="0" algn="ctr">
              <a:buNone/>
            </a:pPr>
            <a:r>
              <a:rPr lang="en-US" altLang="zh-TW" sz="4000" dirty="0">
                <a:latin typeface="微軟正黑體" panose="020B0604030504040204" pitchFamily="34" charset="-120"/>
                <a:ea typeface="微軟正黑體" panose="020B0604030504040204" pitchFamily="34" charset="-120"/>
              </a:rPr>
              <a:t>PK Win or lose</a:t>
            </a:r>
            <a:r>
              <a:rPr lang="zh-TW" altLang="en-US" sz="4000" dirty="0">
                <a:latin typeface="微軟正黑體" panose="020B0604030504040204" pitchFamily="34" charset="-120"/>
                <a:ea typeface="微軟正黑體" panose="020B0604030504040204" pitchFamily="34" charset="-120"/>
              </a:rPr>
              <a:t>？？</a:t>
            </a:r>
            <a:endParaRPr lang="en-US" altLang="zh-TW"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89153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299811"/>
            <a:ext cx="11456773" cy="1325563"/>
          </a:xfrm>
        </p:spPr>
        <p:txBody>
          <a:bodyPr/>
          <a:lstStyle/>
          <a:p>
            <a:r>
              <a:rPr lang="en-US" altLang="zh-TW" b="1" dirty="0"/>
              <a:t>Merging VDRAS with WRF</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22</a:t>
            </a:fld>
            <a:endParaRPr lang="zh-TW" altLang="en-US"/>
          </a:p>
        </p:txBody>
      </p:sp>
      <p:pic>
        <p:nvPicPr>
          <p:cNvPr id="11" name="圖片 10">
            <a:extLst>
              <a:ext uri="{FF2B5EF4-FFF2-40B4-BE49-F238E27FC236}">
                <a16:creationId xmlns:a16="http://schemas.microsoft.com/office/drawing/2014/main" id="{8A3325A7-BDB9-40DB-86B0-4F4EBEE4C8AE}"/>
              </a:ext>
            </a:extLst>
          </p:cNvPr>
          <p:cNvPicPr>
            <a:picLocks noChangeAspect="1"/>
          </p:cNvPicPr>
          <p:nvPr/>
        </p:nvPicPr>
        <p:blipFill>
          <a:blip r:embed="rId3"/>
          <a:stretch>
            <a:fillRect/>
          </a:stretch>
        </p:blipFill>
        <p:spPr>
          <a:xfrm>
            <a:off x="469147" y="1497687"/>
            <a:ext cx="5626853" cy="5051664"/>
          </a:xfrm>
          <a:prstGeom prst="rect">
            <a:avLst/>
          </a:prstGeom>
        </p:spPr>
      </p:pic>
      <p:pic>
        <p:nvPicPr>
          <p:cNvPr id="12" name="圖片 11">
            <a:extLst>
              <a:ext uri="{FF2B5EF4-FFF2-40B4-BE49-F238E27FC236}">
                <a16:creationId xmlns:a16="http://schemas.microsoft.com/office/drawing/2014/main" id="{1C5B55ED-7C77-421D-A74F-738B2CAD5916}"/>
              </a:ext>
            </a:extLst>
          </p:cNvPr>
          <p:cNvPicPr>
            <a:picLocks noChangeAspect="1"/>
          </p:cNvPicPr>
          <p:nvPr/>
        </p:nvPicPr>
        <p:blipFill>
          <a:blip r:embed="rId4"/>
          <a:stretch>
            <a:fillRect/>
          </a:stretch>
        </p:blipFill>
        <p:spPr>
          <a:xfrm>
            <a:off x="6095999" y="2389074"/>
            <a:ext cx="5721433" cy="998980"/>
          </a:xfrm>
          <a:prstGeom prst="rect">
            <a:avLst/>
          </a:prstGeom>
        </p:spPr>
      </p:pic>
      <p:pic>
        <p:nvPicPr>
          <p:cNvPr id="13" name="圖片 12">
            <a:extLst>
              <a:ext uri="{FF2B5EF4-FFF2-40B4-BE49-F238E27FC236}">
                <a16:creationId xmlns:a16="http://schemas.microsoft.com/office/drawing/2014/main" id="{90546882-69FD-4A0A-BE1C-8F078199AACB}"/>
              </a:ext>
            </a:extLst>
          </p:cNvPr>
          <p:cNvPicPr>
            <a:picLocks noChangeAspect="1"/>
          </p:cNvPicPr>
          <p:nvPr/>
        </p:nvPicPr>
        <p:blipFill>
          <a:blip r:embed="rId5"/>
          <a:stretch>
            <a:fillRect/>
          </a:stretch>
        </p:blipFill>
        <p:spPr>
          <a:xfrm>
            <a:off x="6095999" y="4057592"/>
            <a:ext cx="5658905" cy="1227876"/>
          </a:xfrm>
          <a:prstGeom prst="rect">
            <a:avLst/>
          </a:prstGeom>
        </p:spPr>
      </p:pic>
      <p:pic>
        <p:nvPicPr>
          <p:cNvPr id="14" name="圖片 13">
            <a:extLst>
              <a:ext uri="{FF2B5EF4-FFF2-40B4-BE49-F238E27FC236}">
                <a16:creationId xmlns:a16="http://schemas.microsoft.com/office/drawing/2014/main" id="{B240A453-A5B4-46B6-B4CA-DDFD03EB4A1D}"/>
              </a:ext>
            </a:extLst>
          </p:cNvPr>
          <p:cNvPicPr>
            <a:picLocks noChangeAspect="1"/>
          </p:cNvPicPr>
          <p:nvPr/>
        </p:nvPicPr>
        <p:blipFill>
          <a:blip r:embed="rId6"/>
          <a:stretch>
            <a:fillRect/>
          </a:stretch>
        </p:blipFill>
        <p:spPr>
          <a:xfrm>
            <a:off x="6071897" y="1492961"/>
            <a:ext cx="5769639" cy="5188803"/>
          </a:xfrm>
          <a:prstGeom prst="rect">
            <a:avLst/>
          </a:prstGeom>
        </p:spPr>
      </p:pic>
    </p:spTree>
    <p:extLst>
      <p:ext uri="{BB962C8B-B14F-4D97-AF65-F5344CB8AC3E}">
        <p14:creationId xmlns:p14="http://schemas.microsoft.com/office/powerpoint/2010/main" val="27161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00" fill="hold"/>
                                        <p:tgtEl>
                                          <p:spTgt spid="13"/>
                                        </p:tgtEl>
                                        <p:attrNameLst>
                                          <p:attrName>ppt_x</p:attrName>
                                        </p:attrNameLst>
                                      </p:cBhvr>
                                      <p:tavLst>
                                        <p:tav tm="0">
                                          <p:val>
                                            <p:strVal val="#ppt_x"/>
                                          </p:val>
                                        </p:tav>
                                        <p:tav tm="100000">
                                          <p:val>
                                            <p:strVal val="#ppt_x"/>
                                          </p:val>
                                        </p:tav>
                                      </p:tavLst>
                                    </p:anim>
                                    <p:anim calcmode="lin" valueType="num">
                                      <p:cBhvr additive="base">
                                        <p:cTn id="12" dur="3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00" fill="hold"/>
                                        <p:tgtEl>
                                          <p:spTgt spid="14"/>
                                        </p:tgtEl>
                                        <p:attrNameLst>
                                          <p:attrName>ppt_x</p:attrName>
                                        </p:attrNameLst>
                                      </p:cBhvr>
                                      <p:tavLst>
                                        <p:tav tm="0">
                                          <p:val>
                                            <p:strVal val="#ppt_x"/>
                                          </p:val>
                                        </p:tav>
                                        <p:tav tm="100000">
                                          <p:val>
                                            <p:strVal val="#ppt_x"/>
                                          </p:val>
                                        </p:tav>
                                      </p:tavLst>
                                    </p:anim>
                                    <p:anim calcmode="lin" valueType="num">
                                      <p:cBhvr additive="base">
                                        <p:cTn id="18" dur="3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Merging VDRAS with WRF</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23</a:t>
            </a:fld>
            <a:endParaRPr lang="zh-TW" altLang="en-US" dirty="0"/>
          </a:p>
        </p:txBody>
      </p:sp>
      <p:pic>
        <p:nvPicPr>
          <p:cNvPr id="3" name="圖片 2">
            <a:extLst>
              <a:ext uri="{FF2B5EF4-FFF2-40B4-BE49-F238E27FC236}">
                <a16:creationId xmlns:a16="http://schemas.microsoft.com/office/drawing/2014/main" id="{E29560E4-F21E-4FC1-B036-4AB34A0EDA27}"/>
              </a:ext>
            </a:extLst>
          </p:cNvPr>
          <p:cNvPicPr>
            <a:picLocks noChangeAspect="1"/>
          </p:cNvPicPr>
          <p:nvPr/>
        </p:nvPicPr>
        <p:blipFill>
          <a:blip r:embed="rId3"/>
          <a:stretch>
            <a:fillRect/>
          </a:stretch>
        </p:blipFill>
        <p:spPr>
          <a:xfrm>
            <a:off x="526069" y="1690688"/>
            <a:ext cx="5569931" cy="4483115"/>
          </a:xfrm>
          <a:prstGeom prst="rect">
            <a:avLst/>
          </a:prstGeom>
        </p:spPr>
      </p:pic>
      <p:sp>
        <p:nvSpPr>
          <p:cNvPr id="5" name="文字方塊 4">
            <a:extLst>
              <a:ext uri="{FF2B5EF4-FFF2-40B4-BE49-F238E27FC236}">
                <a16:creationId xmlns:a16="http://schemas.microsoft.com/office/drawing/2014/main" id="{9864EE80-CD15-4BB7-ACDD-CCBDC7116BF2}"/>
              </a:ext>
            </a:extLst>
          </p:cNvPr>
          <p:cNvSpPr txBox="1"/>
          <p:nvPr/>
        </p:nvSpPr>
        <p:spPr>
          <a:xfrm>
            <a:off x="6923314" y="2639583"/>
            <a:ext cx="3788229" cy="2585323"/>
          </a:xfrm>
          <a:prstGeom prst="rect">
            <a:avLst/>
          </a:prstGeom>
          <a:noFill/>
        </p:spPr>
        <p:txBody>
          <a:bodyPr wrap="square" rtlCol="0">
            <a:spAutoFit/>
          </a:bodyPr>
          <a:lstStyle/>
          <a:p>
            <a:pPr marL="342900" indent="-342900">
              <a:lnSpc>
                <a:spcPct val="150000"/>
              </a:lnSpc>
              <a:buFont typeface="+mj-lt"/>
              <a:buAutoNum type="arabicPeriod"/>
            </a:pPr>
            <a:r>
              <a:rPr lang="en-US" altLang="zh-TW" sz="3200" dirty="0"/>
              <a:t>OBS_EC+WRF</a:t>
            </a:r>
          </a:p>
          <a:p>
            <a:pPr marL="342900" indent="-342900">
              <a:lnSpc>
                <a:spcPct val="150000"/>
              </a:lnSpc>
              <a:buFont typeface="+mj-lt"/>
              <a:buAutoNum type="arabicPeriod"/>
            </a:pPr>
            <a:r>
              <a:rPr lang="en-US" altLang="zh-TW" sz="3200" dirty="0"/>
              <a:t>WRF</a:t>
            </a:r>
          </a:p>
          <a:p>
            <a:pPr marL="342900" indent="-342900">
              <a:lnSpc>
                <a:spcPct val="150000"/>
              </a:lnSpc>
              <a:buFont typeface="+mj-lt"/>
              <a:buAutoNum type="arabicPeriod"/>
            </a:pPr>
            <a:r>
              <a:rPr lang="en-US" altLang="zh-TW" sz="3200" dirty="0"/>
              <a:t>OBS_EC</a:t>
            </a:r>
          </a:p>
          <a:p>
            <a:pPr marL="342900" indent="-342900">
              <a:buFont typeface="+mj-lt"/>
              <a:buAutoNum type="arabicPeriod"/>
            </a:pPr>
            <a:endParaRPr lang="zh-TW" altLang="en-US" dirty="0"/>
          </a:p>
        </p:txBody>
      </p:sp>
    </p:spTree>
    <p:extLst>
      <p:ext uri="{BB962C8B-B14F-4D97-AF65-F5344CB8AC3E}">
        <p14:creationId xmlns:p14="http://schemas.microsoft.com/office/powerpoint/2010/main" val="2795227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Merging VDRAS with WRF</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24</a:t>
            </a:fld>
            <a:endParaRPr lang="zh-TW" altLang="en-US"/>
          </a:p>
        </p:txBody>
      </p:sp>
      <p:pic>
        <p:nvPicPr>
          <p:cNvPr id="3" name="圖片 2">
            <a:extLst>
              <a:ext uri="{FF2B5EF4-FFF2-40B4-BE49-F238E27FC236}">
                <a16:creationId xmlns:a16="http://schemas.microsoft.com/office/drawing/2014/main" id="{30E91DCF-A988-4EE2-A3E9-A1283197FDC7}"/>
              </a:ext>
            </a:extLst>
          </p:cNvPr>
          <p:cNvPicPr>
            <a:picLocks noChangeAspect="1"/>
          </p:cNvPicPr>
          <p:nvPr/>
        </p:nvPicPr>
        <p:blipFill>
          <a:blip r:embed="rId3"/>
          <a:stretch>
            <a:fillRect/>
          </a:stretch>
        </p:blipFill>
        <p:spPr>
          <a:xfrm>
            <a:off x="1009840" y="1668017"/>
            <a:ext cx="6340547" cy="4688333"/>
          </a:xfrm>
          <a:prstGeom prst="rect">
            <a:avLst/>
          </a:prstGeom>
        </p:spPr>
      </p:pic>
      <p:pic>
        <p:nvPicPr>
          <p:cNvPr id="5" name="圖片 4">
            <a:extLst>
              <a:ext uri="{FF2B5EF4-FFF2-40B4-BE49-F238E27FC236}">
                <a16:creationId xmlns:a16="http://schemas.microsoft.com/office/drawing/2014/main" id="{8F1B8ADF-CEBB-4B51-A868-240227BF8F17}"/>
              </a:ext>
            </a:extLst>
          </p:cNvPr>
          <p:cNvPicPr>
            <a:picLocks noChangeAspect="1"/>
          </p:cNvPicPr>
          <p:nvPr/>
        </p:nvPicPr>
        <p:blipFill>
          <a:blip r:embed="rId4"/>
          <a:stretch>
            <a:fillRect/>
          </a:stretch>
        </p:blipFill>
        <p:spPr>
          <a:xfrm>
            <a:off x="7350387" y="2993580"/>
            <a:ext cx="4539051" cy="1325563"/>
          </a:xfrm>
          <a:prstGeom prst="rect">
            <a:avLst/>
          </a:prstGeom>
        </p:spPr>
      </p:pic>
    </p:spTree>
    <p:extLst>
      <p:ext uri="{BB962C8B-B14F-4D97-AF65-F5344CB8AC3E}">
        <p14:creationId xmlns:p14="http://schemas.microsoft.com/office/powerpoint/2010/main" val="277379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Merging VDRAS with WRF</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25</a:t>
            </a:fld>
            <a:endParaRPr lang="zh-TW" altLang="en-US"/>
          </a:p>
        </p:txBody>
      </p:sp>
      <p:pic>
        <p:nvPicPr>
          <p:cNvPr id="6" name="圖片 5">
            <a:extLst>
              <a:ext uri="{FF2B5EF4-FFF2-40B4-BE49-F238E27FC236}">
                <a16:creationId xmlns:a16="http://schemas.microsoft.com/office/drawing/2014/main" id="{AB136B49-CD7F-4201-8C81-D005586F2437}"/>
              </a:ext>
            </a:extLst>
          </p:cNvPr>
          <p:cNvPicPr>
            <a:picLocks noChangeAspect="1"/>
          </p:cNvPicPr>
          <p:nvPr/>
        </p:nvPicPr>
        <p:blipFill>
          <a:blip r:embed="rId3"/>
          <a:stretch>
            <a:fillRect/>
          </a:stretch>
        </p:blipFill>
        <p:spPr>
          <a:xfrm>
            <a:off x="3308227" y="1278952"/>
            <a:ext cx="5575545" cy="5589934"/>
          </a:xfrm>
          <a:prstGeom prst="rect">
            <a:avLst/>
          </a:prstGeom>
        </p:spPr>
      </p:pic>
    </p:spTree>
    <p:extLst>
      <p:ext uri="{BB962C8B-B14F-4D97-AF65-F5344CB8AC3E}">
        <p14:creationId xmlns:p14="http://schemas.microsoft.com/office/powerpoint/2010/main" val="42008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Case 2 : </a:t>
            </a:r>
            <a:r>
              <a:rPr lang="en-US" altLang="zh-TW" b="1" dirty="0" err="1"/>
              <a:t>SoWMEX</a:t>
            </a:r>
            <a:r>
              <a:rPr lang="en-US" altLang="zh-TW" b="1" dirty="0"/>
              <a:t> IOP 4</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26</a:t>
            </a:fld>
            <a:endParaRPr lang="zh-TW" altLang="en-US"/>
          </a:p>
        </p:txBody>
      </p:sp>
      <p:pic>
        <p:nvPicPr>
          <p:cNvPr id="3" name="圖片 2">
            <a:extLst>
              <a:ext uri="{FF2B5EF4-FFF2-40B4-BE49-F238E27FC236}">
                <a16:creationId xmlns:a16="http://schemas.microsoft.com/office/drawing/2014/main" id="{2C6C910D-9B34-4A85-8D6D-89EE9DB6BAF9}"/>
              </a:ext>
            </a:extLst>
          </p:cNvPr>
          <p:cNvPicPr>
            <a:picLocks noChangeAspect="1"/>
          </p:cNvPicPr>
          <p:nvPr/>
        </p:nvPicPr>
        <p:blipFill>
          <a:blip r:embed="rId3"/>
          <a:stretch>
            <a:fillRect/>
          </a:stretch>
        </p:blipFill>
        <p:spPr>
          <a:xfrm>
            <a:off x="404697" y="1372584"/>
            <a:ext cx="5691303" cy="5485416"/>
          </a:xfrm>
          <a:prstGeom prst="rect">
            <a:avLst/>
          </a:prstGeom>
        </p:spPr>
      </p:pic>
      <p:pic>
        <p:nvPicPr>
          <p:cNvPr id="5" name="圖片 4">
            <a:extLst>
              <a:ext uri="{FF2B5EF4-FFF2-40B4-BE49-F238E27FC236}">
                <a16:creationId xmlns:a16="http://schemas.microsoft.com/office/drawing/2014/main" id="{084C4C70-732C-4A5E-A502-AF13AD8ADB95}"/>
              </a:ext>
            </a:extLst>
          </p:cNvPr>
          <p:cNvPicPr>
            <a:picLocks noChangeAspect="1"/>
          </p:cNvPicPr>
          <p:nvPr/>
        </p:nvPicPr>
        <p:blipFill>
          <a:blip r:embed="rId4"/>
          <a:stretch>
            <a:fillRect/>
          </a:stretch>
        </p:blipFill>
        <p:spPr>
          <a:xfrm>
            <a:off x="6096000" y="2290603"/>
            <a:ext cx="5948501" cy="3194813"/>
          </a:xfrm>
          <a:prstGeom prst="rect">
            <a:avLst/>
          </a:prstGeom>
        </p:spPr>
      </p:pic>
    </p:spTree>
    <p:extLst>
      <p:ext uri="{BB962C8B-B14F-4D97-AF65-F5344CB8AC3E}">
        <p14:creationId xmlns:p14="http://schemas.microsoft.com/office/powerpoint/2010/main" val="3334662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Summary</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27</a:t>
            </a:fld>
            <a:endParaRPr lang="zh-TW" altLang="en-US"/>
          </a:p>
        </p:txBody>
      </p:sp>
      <p:sp>
        <p:nvSpPr>
          <p:cNvPr id="5" name="內容版面配置區 2">
            <a:extLst>
              <a:ext uri="{FF2B5EF4-FFF2-40B4-BE49-F238E27FC236}">
                <a16:creationId xmlns:a16="http://schemas.microsoft.com/office/drawing/2014/main" id="{54018772-FD1F-43E8-9CAE-160D5BB70B39}"/>
              </a:ext>
            </a:extLst>
          </p:cNvPr>
          <p:cNvSpPr>
            <a:spLocks noGrp="1"/>
          </p:cNvSpPr>
          <p:nvPr>
            <p:ph idx="1"/>
          </p:nvPr>
        </p:nvSpPr>
        <p:spPr>
          <a:xfrm>
            <a:off x="838200" y="1825625"/>
            <a:ext cx="10515600" cy="4667250"/>
          </a:xfrm>
        </p:spPr>
        <p:txBody>
          <a:bodyPr>
            <a:normAutofit/>
          </a:bodyPr>
          <a:lstStyle/>
          <a:p>
            <a:pPr marL="457200" indent="-457200">
              <a:lnSpc>
                <a:spcPct val="150000"/>
              </a:lnSpc>
              <a:buFont typeface="+mj-lt"/>
              <a:buAutoNum type="arabicPeriod"/>
            </a:pPr>
            <a:r>
              <a:rPr lang="en-US" altLang="zh-TW" sz="2400" b="1" dirty="0">
                <a:latin typeface="微軟正黑體" panose="020B0604030504040204" pitchFamily="34" charset="-120"/>
                <a:ea typeface="微軟正黑體" panose="020B0604030504040204" pitchFamily="34" charset="-120"/>
              </a:rPr>
              <a:t>Kinematic and thermodynamic characteristics</a:t>
            </a:r>
            <a:r>
              <a:rPr lang="zh-TW" altLang="en-US" sz="2400" b="1" dirty="0">
                <a:latin typeface="微軟正黑體" panose="020B0604030504040204" pitchFamily="34" charset="-120"/>
                <a:ea typeface="微軟正黑體" panose="020B0604030504040204" pitchFamily="34" charset="-120"/>
              </a:rPr>
              <a:t> </a:t>
            </a:r>
            <a:r>
              <a:rPr lang="en-US" altLang="zh-TW" sz="2400" b="1" dirty="0">
                <a:latin typeface="微軟正黑體" panose="020B0604030504040204" pitchFamily="34" charset="-120"/>
                <a:ea typeface="微軟正黑體" panose="020B0604030504040204" pitchFamily="34" charset="-120"/>
              </a:rPr>
              <a:t>retrieved by VDRAS 4DVAR</a:t>
            </a:r>
            <a:r>
              <a:rPr lang="zh-TW" altLang="en-US" sz="2400" b="1" dirty="0">
                <a:latin typeface="微軟正黑體" panose="020B0604030504040204" pitchFamily="34" charset="-120"/>
                <a:ea typeface="微軟正黑體" panose="020B0604030504040204" pitchFamily="34" charset="-120"/>
              </a:rPr>
              <a:t> </a:t>
            </a:r>
            <a:r>
              <a:rPr lang="en-US" altLang="zh-TW" sz="2400" b="1" dirty="0">
                <a:latin typeface="微軟正黑體" panose="020B0604030504040204" pitchFamily="34" charset="-120"/>
                <a:ea typeface="微軟正黑體" panose="020B0604030504040204" pitchFamily="34" charset="-120"/>
              </a:rPr>
              <a:t>are reasonable.</a:t>
            </a:r>
          </a:p>
          <a:p>
            <a:pPr marL="457200" indent="-457200">
              <a:lnSpc>
                <a:spcPct val="150000"/>
              </a:lnSpc>
              <a:buFont typeface="+mj-lt"/>
              <a:buAutoNum type="arabicPeriod"/>
            </a:pPr>
            <a:r>
              <a:rPr lang="en-US" altLang="zh-TW" sz="2400" b="1" dirty="0">
                <a:latin typeface="微軟正黑體" panose="020B0604030504040204" pitchFamily="34" charset="-120"/>
                <a:ea typeface="微軟正黑體" panose="020B0604030504040204" pitchFamily="34" charset="-120"/>
              </a:rPr>
              <a:t>Best background field is combination of situ measurements(land) and reanalysis data(ocean).</a:t>
            </a:r>
          </a:p>
          <a:p>
            <a:pPr marL="457200" indent="-457200">
              <a:lnSpc>
                <a:spcPct val="150000"/>
              </a:lnSpc>
              <a:buFont typeface="+mj-lt"/>
              <a:buAutoNum type="arabicPeriod"/>
            </a:pPr>
            <a:r>
              <a:rPr lang="en-US" altLang="zh-TW" sz="2400" b="1" dirty="0">
                <a:latin typeface="微軟正黑體" panose="020B0604030504040204" pitchFamily="34" charset="-120"/>
                <a:ea typeface="微軟正黑體" panose="020B0604030504040204" pitchFamily="34" charset="-120"/>
              </a:rPr>
              <a:t>Merging VDRAS</a:t>
            </a:r>
            <a:r>
              <a:rPr lang="zh-TW" altLang="en-US" sz="2400" b="1" dirty="0">
                <a:latin typeface="微軟正黑體" panose="020B0604030504040204" pitchFamily="34" charset="-120"/>
                <a:ea typeface="微軟正黑體" panose="020B0604030504040204" pitchFamily="34" charset="-120"/>
              </a:rPr>
              <a:t> </a:t>
            </a:r>
            <a:r>
              <a:rPr lang="en-US" altLang="zh-TW" sz="2400" b="1" dirty="0">
                <a:latin typeface="微軟正黑體" panose="020B0604030504040204" pitchFamily="34" charset="-120"/>
                <a:ea typeface="微軟正黑體" panose="020B0604030504040204" pitchFamily="34" charset="-120"/>
              </a:rPr>
              <a:t>analysis fields with WRF significantly improve accuracy of the rainfall forecast.</a:t>
            </a:r>
          </a:p>
          <a:p>
            <a:pPr marL="514350" indent="-514350">
              <a:lnSpc>
                <a:spcPct val="150000"/>
              </a:lnSpc>
              <a:buFont typeface="+mj-lt"/>
              <a:buAutoNum type="arabicPeriod"/>
            </a:pPr>
            <a:r>
              <a:rPr lang="en-US" altLang="zh-TW" sz="2400" b="1" dirty="0">
                <a:latin typeface="微軟正黑體" panose="020B0604030504040204" pitchFamily="34" charset="-120"/>
                <a:ea typeface="微軟正黑體" panose="020B0604030504040204" pitchFamily="34" charset="-120"/>
              </a:rPr>
              <a:t>Feasible extension for applying VDRAS in other regions</a:t>
            </a:r>
            <a:r>
              <a:rPr lang="en-US" altLang="zh-TW" b="1" dirty="0"/>
              <a:t>.</a:t>
            </a:r>
          </a:p>
          <a:p>
            <a:pPr marL="514350" indent="-514350">
              <a:buFont typeface="+mj-lt"/>
              <a:buAutoNum type="arabicPeriod"/>
            </a:pP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21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199" y="365125"/>
            <a:ext cx="11456773" cy="1325563"/>
          </a:xfrm>
        </p:spPr>
        <p:txBody>
          <a:bodyPr/>
          <a:lstStyle/>
          <a:p>
            <a:r>
              <a:rPr lang="en-US" altLang="zh-TW" b="1" dirty="0"/>
              <a:t>Summary</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28</a:t>
            </a:fld>
            <a:endParaRPr lang="zh-TW" altLang="en-US"/>
          </a:p>
        </p:txBody>
      </p:sp>
      <p:sp>
        <p:nvSpPr>
          <p:cNvPr id="5" name="內容版面配置區 2">
            <a:extLst>
              <a:ext uri="{FF2B5EF4-FFF2-40B4-BE49-F238E27FC236}">
                <a16:creationId xmlns:a16="http://schemas.microsoft.com/office/drawing/2014/main" id="{54018772-FD1F-43E8-9CAE-160D5BB70B39}"/>
              </a:ext>
            </a:extLst>
          </p:cNvPr>
          <p:cNvSpPr>
            <a:spLocks noGrp="1"/>
          </p:cNvSpPr>
          <p:nvPr>
            <p:ph idx="1"/>
          </p:nvPr>
        </p:nvSpPr>
        <p:spPr>
          <a:xfrm>
            <a:off x="838200" y="1825625"/>
            <a:ext cx="10657114" cy="4351338"/>
          </a:xfrm>
        </p:spPr>
        <p:txBody>
          <a:bodyPr/>
          <a:lstStyle/>
          <a:p>
            <a:pPr marL="0" indent="0">
              <a:lnSpc>
                <a:spcPct val="150000"/>
              </a:lnSpc>
              <a:buNone/>
            </a:pPr>
            <a:r>
              <a:rPr lang="en-US" altLang="zh-TW" sz="3600" dirty="0"/>
              <a:t>Future work</a:t>
            </a:r>
            <a:endParaRPr lang="en-US" altLang="zh-TW" sz="3600" dirty="0">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en-US" altLang="zh-TW" dirty="0"/>
              <a:t>VDRAS analysis domain extend to</a:t>
            </a:r>
            <a:r>
              <a:rPr lang="en-US" altLang="zh-TW" b="1" dirty="0"/>
              <a:t> more radars data</a:t>
            </a:r>
            <a:r>
              <a:rPr lang="en-US" altLang="zh-TW" dirty="0"/>
              <a:t>.</a:t>
            </a:r>
          </a:p>
          <a:p>
            <a:pPr marL="457200" indent="-457200">
              <a:lnSpc>
                <a:spcPct val="150000"/>
              </a:lnSpc>
              <a:buFont typeface="+mj-lt"/>
              <a:buAutoNum type="arabicPeriod"/>
            </a:pPr>
            <a:r>
              <a:rPr lang="en-US" altLang="zh-TW" dirty="0"/>
              <a:t>Modify microphysical scheme by </a:t>
            </a:r>
            <a:r>
              <a:rPr lang="en-US" altLang="zh-TW" b="1" dirty="0"/>
              <a:t>adding ice phase </a:t>
            </a:r>
            <a:r>
              <a:rPr lang="en-US" altLang="zh-TW" dirty="0"/>
              <a:t>into algorithm.</a:t>
            </a:r>
          </a:p>
          <a:p>
            <a:pPr marL="457200" indent="-457200">
              <a:lnSpc>
                <a:spcPct val="150000"/>
              </a:lnSpc>
              <a:buFont typeface="+mj-lt"/>
              <a:buAutoNum type="arabicPeriod"/>
            </a:pPr>
            <a:r>
              <a:rPr lang="en-US" altLang="zh-TW" dirty="0"/>
              <a:t>Implement the</a:t>
            </a:r>
            <a:r>
              <a:rPr lang="en-US" altLang="zh-TW" b="1" dirty="0"/>
              <a:t> terrain-resolving </a:t>
            </a:r>
            <a:r>
              <a:rPr lang="en-US" altLang="zh-TW" dirty="0"/>
              <a:t>capability into VDRAS.</a:t>
            </a:r>
          </a:p>
          <a:p>
            <a:pPr marL="514350" indent="-514350">
              <a:buFont typeface="+mj-lt"/>
              <a:buAutoNum type="arabicPeriod"/>
            </a:pP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749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29</a:t>
            </a:fld>
            <a:endParaRPr lang="zh-TW" altLang="en-US"/>
          </a:p>
        </p:txBody>
      </p:sp>
      <p:pic>
        <p:nvPicPr>
          <p:cNvPr id="1026" name="Picture 2" descr="Rick Roll GIF - Rick Roll - Discover &amp;amp; Share GIFs">
            <a:extLst>
              <a:ext uri="{FF2B5EF4-FFF2-40B4-BE49-F238E27FC236}">
                <a16:creationId xmlns:a16="http://schemas.microsoft.com/office/drawing/2014/main" id="{E6B483F2-229A-4F14-8DED-5245878168A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67158" y="1531700"/>
            <a:ext cx="5657684" cy="423758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367612" y="556383"/>
            <a:ext cx="11456773" cy="1325563"/>
          </a:xfrm>
        </p:spPr>
        <p:txBody>
          <a:bodyPr/>
          <a:lstStyle/>
          <a:p>
            <a:pPr algn="ctr"/>
            <a:r>
              <a:rPr lang="en-US" altLang="zh-TW" b="1" dirty="0"/>
              <a:t>Thank for listening !</a:t>
            </a:r>
          </a:p>
        </p:txBody>
      </p:sp>
    </p:spTree>
    <p:extLst>
      <p:ext uri="{BB962C8B-B14F-4D97-AF65-F5344CB8AC3E}">
        <p14:creationId xmlns:p14="http://schemas.microsoft.com/office/powerpoint/2010/main" val="208656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p:txBody>
          <a:bodyPr/>
          <a:lstStyle/>
          <a:p>
            <a:r>
              <a:rPr lang="en-US" altLang="zh-TW" b="1" dirty="0"/>
              <a:t>Introduction</a:t>
            </a:r>
            <a:endParaRPr lang="zh-TW" altLang="en-US"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3</a:t>
            </a:fld>
            <a:endParaRPr lang="zh-TW" altLang="en-US"/>
          </a:p>
        </p:txBody>
      </p:sp>
      <p:pic>
        <p:nvPicPr>
          <p:cNvPr id="1028" name="Picture 4" descr="https://upload.wikimedia.org/wikipedia/commons/thumb/0/09/Kenting_Weather_Radar_Station.jpg/360px-Kenting_Weather_Radar_Station.jpg">
            <a:extLst>
              <a:ext uri="{FF2B5EF4-FFF2-40B4-BE49-F238E27FC236}">
                <a16:creationId xmlns:a16="http://schemas.microsoft.com/office/drawing/2014/main" id="{CC7D2994-C3B8-4E4A-B75C-5FE070F3E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46885"/>
            <a:ext cx="4183856" cy="278923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DBDDF72-15D2-486B-A90F-8B6D9D494426}"/>
              </a:ext>
            </a:extLst>
          </p:cNvPr>
          <p:cNvPicPr>
            <a:picLocks noChangeAspect="1"/>
          </p:cNvPicPr>
          <p:nvPr/>
        </p:nvPicPr>
        <p:blipFill>
          <a:blip r:embed="rId4"/>
          <a:stretch>
            <a:fillRect/>
          </a:stretch>
        </p:blipFill>
        <p:spPr>
          <a:xfrm>
            <a:off x="7169946" y="2064868"/>
            <a:ext cx="4363059" cy="3353268"/>
          </a:xfrm>
          <a:prstGeom prst="rect">
            <a:avLst/>
          </a:prstGeom>
        </p:spPr>
      </p:pic>
      <p:sp>
        <p:nvSpPr>
          <p:cNvPr id="9" name="箭號: 向右 8">
            <a:extLst>
              <a:ext uri="{FF2B5EF4-FFF2-40B4-BE49-F238E27FC236}">
                <a16:creationId xmlns:a16="http://schemas.microsoft.com/office/drawing/2014/main" id="{26BED569-BA0C-46A3-AFA4-07206A9EBB07}"/>
              </a:ext>
            </a:extLst>
          </p:cNvPr>
          <p:cNvSpPr/>
          <p:nvPr/>
        </p:nvSpPr>
        <p:spPr>
          <a:xfrm>
            <a:off x="5464629" y="3562866"/>
            <a:ext cx="1526112" cy="46166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A5666BC-461B-44CA-B471-5D2FBAD88843}"/>
              </a:ext>
            </a:extLst>
          </p:cNvPr>
          <p:cNvSpPr txBox="1"/>
          <p:nvPr/>
        </p:nvSpPr>
        <p:spPr>
          <a:xfrm>
            <a:off x="5464629" y="2570858"/>
            <a:ext cx="1968685"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VDRAS</a:t>
            </a:r>
          </a:p>
          <a:p>
            <a:r>
              <a:rPr lang="en-US" altLang="zh-TW" sz="2400" dirty="0">
                <a:latin typeface="微軟正黑體" panose="020B0604030504040204" pitchFamily="34" charset="-120"/>
                <a:ea typeface="微軟正黑體" panose="020B0604030504040204" pitchFamily="34" charset="-120"/>
              </a:rPr>
              <a:t>assimilation</a:t>
            </a:r>
          </a:p>
        </p:txBody>
      </p:sp>
      <p:sp>
        <p:nvSpPr>
          <p:cNvPr id="11" name="矩形 10">
            <a:extLst>
              <a:ext uri="{FF2B5EF4-FFF2-40B4-BE49-F238E27FC236}">
                <a16:creationId xmlns:a16="http://schemas.microsoft.com/office/drawing/2014/main" id="{11E1A080-4856-41B3-8A91-89BBEE1B3309}"/>
              </a:ext>
            </a:extLst>
          </p:cNvPr>
          <p:cNvSpPr/>
          <p:nvPr/>
        </p:nvSpPr>
        <p:spPr>
          <a:xfrm>
            <a:off x="5464629" y="4185542"/>
            <a:ext cx="780983"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QPF</a:t>
            </a:r>
            <a:endParaRPr lang="zh-TW" altLang="en-US" sz="2400" dirty="0">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F1C05447-08DD-4445-8256-0EEBFB3BBE5A}"/>
              </a:ext>
            </a:extLst>
          </p:cNvPr>
          <p:cNvSpPr/>
          <p:nvPr/>
        </p:nvSpPr>
        <p:spPr>
          <a:xfrm>
            <a:off x="2666549" y="5894685"/>
            <a:ext cx="7122271"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Apply</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Cartesian coordinate to complex terrain</a:t>
            </a:r>
            <a:r>
              <a:rPr lang="zh-TW" altLang="en-US" sz="24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9334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ppt_x"/>
                                          </p:val>
                                        </p:tav>
                                        <p:tav tm="100000">
                                          <p:val>
                                            <p:strVal val="#ppt_x"/>
                                          </p:val>
                                        </p:tav>
                                      </p:tavLst>
                                    </p:anim>
                                    <p:anim calcmode="lin" valueType="num">
                                      <p:cBhvr additive="base">
                                        <p:cTn id="8" dur="3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p:txBody>
          <a:bodyPr/>
          <a:lstStyle/>
          <a:p>
            <a:r>
              <a:rPr lang="en-US" altLang="zh-TW" b="1" dirty="0"/>
              <a:t>VDRAS</a:t>
            </a:r>
            <a:endParaRPr lang="zh-TW" altLang="en-US"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4</a:t>
            </a:fld>
            <a:endParaRPr lang="zh-TW" altLang="en-US"/>
          </a:p>
        </p:txBody>
      </p:sp>
      <p:sp>
        <p:nvSpPr>
          <p:cNvPr id="9" name="內容版面配置區 2">
            <a:extLst>
              <a:ext uri="{FF2B5EF4-FFF2-40B4-BE49-F238E27FC236}">
                <a16:creationId xmlns:a16="http://schemas.microsoft.com/office/drawing/2014/main" id="{3BE70048-6829-4570-B8E9-159307293428}"/>
              </a:ext>
            </a:extLst>
          </p:cNvPr>
          <p:cNvSpPr>
            <a:spLocks noGrp="1"/>
          </p:cNvSpPr>
          <p:nvPr>
            <p:ph idx="1"/>
          </p:nvPr>
        </p:nvSpPr>
        <p:spPr>
          <a:xfrm>
            <a:off x="838200" y="1825625"/>
            <a:ext cx="10515600" cy="4351338"/>
          </a:xfrm>
        </p:spPr>
        <p:txBody>
          <a:bodyPr/>
          <a:lstStyle/>
          <a:p>
            <a:r>
              <a:rPr lang="en-US" altLang="zh-TW" dirty="0">
                <a:latin typeface="微軟正黑體" panose="020B0604030504040204" pitchFamily="34" charset="-120"/>
                <a:ea typeface="微軟正黑體" panose="020B0604030504040204" pitchFamily="34" charset="-120"/>
              </a:rPr>
              <a:t>Cartesian coordinate</a:t>
            </a:r>
          </a:p>
          <a:p>
            <a:r>
              <a:rPr lang="en-US" altLang="zh-TW" dirty="0">
                <a:latin typeface="微軟正黑體" panose="020B0604030504040204" pitchFamily="34" charset="-120"/>
                <a:ea typeface="微軟正黑體" panose="020B0604030504040204" pitchFamily="34" charset="-120"/>
              </a:rPr>
              <a:t>warm rain microphysical process</a:t>
            </a:r>
          </a:p>
          <a:p>
            <a:r>
              <a:rPr lang="en-US" altLang="zh-TW" dirty="0">
                <a:latin typeface="微軟正黑體" panose="020B0604030504040204" pitchFamily="34" charset="-120"/>
                <a:ea typeface="微軟正黑體" panose="020B0604030504040204" pitchFamily="34" charset="-120"/>
              </a:rPr>
              <a:t>cloud-scale model</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t>4DVAR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9393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p:txBody>
          <a:bodyPr/>
          <a:lstStyle/>
          <a:p>
            <a:r>
              <a:rPr lang="en-US" altLang="zh-TW" b="1" dirty="0"/>
              <a:t>VDRAS</a:t>
            </a:r>
            <a:endParaRPr lang="zh-TW" altLang="en-US"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5</a:t>
            </a:fld>
            <a:endParaRPr lang="zh-TW" altLang="en-US"/>
          </a:p>
        </p:txBody>
      </p:sp>
      <p:pic>
        <p:nvPicPr>
          <p:cNvPr id="1026" name="Picture 2" descr="https://i.imgur.com/3koNY6O.png">
            <a:extLst>
              <a:ext uri="{FF2B5EF4-FFF2-40B4-BE49-F238E27FC236}">
                <a16:creationId xmlns:a16="http://schemas.microsoft.com/office/drawing/2014/main" id="{0B601DA5-8295-4B4F-8151-CEC551093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436" y="2150077"/>
            <a:ext cx="8227127" cy="1774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Hxh4zIZ.png">
            <a:extLst>
              <a:ext uri="{FF2B5EF4-FFF2-40B4-BE49-F238E27FC236}">
                <a16:creationId xmlns:a16="http://schemas.microsoft.com/office/drawing/2014/main" id="{0B420B34-9D65-47E1-94A1-4A8BDB3AE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352" y="4549711"/>
            <a:ext cx="7152771" cy="138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3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300" fill="hold"/>
                                        <p:tgtEl>
                                          <p:spTgt spid="1028"/>
                                        </p:tgtEl>
                                        <p:attrNameLst>
                                          <p:attrName>ppt_x</p:attrName>
                                        </p:attrNameLst>
                                      </p:cBhvr>
                                      <p:tavLst>
                                        <p:tav tm="0">
                                          <p:val>
                                            <p:strVal val="#ppt_x"/>
                                          </p:val>
                                        </p:tav>
                                        <p:tav tm="100000">
                                          <p:val>
                                            <p:strVal val="#ppt_x"/>
                                          </p:val>
                                        </p:tav>
                                      </p:tavLst>
                                    </p:anim>
                                    <p:anim calcmode="lin" valueType="num">
                                      <p:cBhvr additive="base">
                                        <p:cTn id="8" dur="3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p:txBody>
          <a:bodyPr/>
          <a:lstStyle/>
          <a:p>
            <a:r>
              <a:rPr lang="en-US" altLang="zh-TW" b="1" dirty="0"/>
              <a:t>Case 1 : </a:t>
            </a:r>
            <a:r>
              <a:rPr lang="en-US" altLang="zh-TW" b="1" dirty="0" err="1"/>
              <a:t>SoWMEX</a:t>
            </a:r>
            <a:r>
              <a:rPr lang="en-US" altLang="zh-TW" b="1" dirty="0"/>
              <a:t> IOP 8</a:t>
            </a:r>
            <a:endParaRPr lang="zh-TW" altLang="en-US"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a:xfrm>
            <a:off x="8610600" y="6356350"/>
            <a:ext cx="2743200" cy="365125"/>
          </a:xfrm>
        </p:spPr>
        <p:txBody>
          <a:bodyPr/>
          <a:lstStyle/>
          <a:p>
            <a:fld id="{A8F58617-C049-4131-B4F0-14FCF3B915F8}" type="slidenum">
              <a:rPr lang="zh-TW" altLang="en-US" smtClean="0"/>
              <a:t>6</a:t>
            </a:fld>
            <a:endParaRPr lang="zh-TW" altLang="en-US"/>
          </a:p>
        </p:txBody>
      </p:sp>
      <p:pic>
        <p:nvPicPr>
          <p:cNvPr id="5" name="圖片 4">
            <a:extLst>
              <a:ext uri="{FF2B5EF4-FFF2-40B4-BE49-F238E27FC236}">
                <a16:creationId xmlns:a16="http://schemas.microsoft.com/office/drawing/2014/main" id="{544EEFE5-5D6C-4E9F-868D-6BE3FCAFC8E0}"/>
              </a:ext>
            </a:extLst>
          </p:cNvPr>
          <p:cNvPicPr>
            <a:picLocks noChangeAspect="1"/>
          </p:cNvPicPr>
          <p:nvPr/>
        </p:nvPicPr>
        <p:blipFill rotWithShape="1">
          <a:blip r:embed="rId3"/>
          <a:srcRect b="50000"/>
          <a:stretch/>
        </p:blipFill>
        <p:spPr>
          <a:xfrm>
            <a:off x="1149857" y="1690687"/>
            <a:ext cx="4703777" cy="3808069"/>
          </a:xfrm>
          <a:prstGeom prst="rect">
            <a:avLst/>
          </a:prstGeom>
        </p:spPr>
      </p:pic>
      <p:pic>
        <p:nvPicPr>
          <p:cNvPr id="8" name="圖片 7">
            <a:extLst>
              <a:ext uri="{FF2B5EF4-FFF2-40B4-BE49-F238E27FC236}">
                <a16:creationId xmlns:a16="http://schemas.microsoft.com/office/drawing/2014/main" id="{5AACEE29-A0AC-4B71-8E5F-1FA1BD110AB7}"/>
              </a:ext>
            </a:extLst>
          </p:cNvPr>
          <p:cNvPicPr>
            <a:picLocks noChangeAspect="1"/>
          </p:cNvPicPr>
          <p:nvPr/>
        </p:nvPicPr>
        <p:blipFill rotWithShape="1">
          <a:blip r:embed="rId3"/>
          <a:srcRect t="49516"/>
          <a:stretch/>
        </p:blipFill>
        <p:spPr>
          <a:xfrm>
            <a:off x="6083132" y="1659795"/>
            <a:ext cx="4658689" cy="3808069"/>
          </a:xfrm>
          <a:prstGeom prst="rect">
            <a:avLst/>
          </a:prstGeom>
        </p:spPr>
      </p:pic>
      <p:pic>
        <p:nvPicPr>
          <p:cNvPr id="9" name="圖片 8">
            <a:extLst>
              <a:ext uri="{FF2B5EF4-FFF2-40B4-BE49-F238E27FC236}">
                <a16:creationId xmlns:a16="http://schemas.microsoft.com/office/drawing/2014/main" id="{2D95843A-489E-4939-A044-24DB1059F559}"/>
              </a:ext>
            </a:extLst>
          </p:cNvPr>
          <p:cNvPicPr>
            <a:picLocks noChangeAspect="1"/>
          </p:cNvPicPr>
          <p:nvPr/>
        </p:nvPicPr>
        <p:blipFill>
          <a:blip r:embed="rId4"/>
          <a:stretch>
            <a:fillRect/>
          </a:stretch>
        </p:blipFill>
        <p:spPr>
          <a:xfrm>
            <a:off x="3193200" y="5498756"/>
            <a:ext cx="5458587" cy="1086002"/>
          </a:xfrm>
          <a:prstGeom prst="rect">
            <a:avLst/>
          </a:prstGeom>
        </p:spPr>
      </p:pic>
    </p:spTree>
    <p:extLst>
      <p:ext uri="{BB962C8B-B14F-4D97-AF65-F5344CB8AC3E}">
        <p14:creationId xmlns:p14="http://schemas.microsoft.com/office/powerpoint/2010/main" val="709871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200" y="365125"/>
            <a:ext cx="11353800" cy="1325563"/>
          </a:xfrm>
        </p:spPr>
        <p:txBody>
          <a:bodyPr/>
          <a:lstStyle/>
          <a:p>
            <a:r>
              <a:rPr lang="en-US" altLang="zh-TW" b="1" dirty="0"/>
              <a:t>Mesoscale background field</a:t>
            </a:r>
            <a:r>
              <a:rPr lang="zh-TW" altLang="en-US" b="1" dirty="0"/>
              <a:t> </a:t>
            </a:r>
            <a:r>
              <a:rPr lang="en-US" altLang="zh-TW" b="1" dirty="0"/>
              <a:t>/</a:t>
            </a:r>
            <a:r>
              <a:rPr lang="zh-TW" altLang="en-US" b="1" dirty="0"/>
              <a:t> </a:t>
            </a:r>
            <a:r>
              <a:rPr lang="en-US" altLang="zh-TW" b="1" dirty="0"/>
              <a:t>VDRAS model setup</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7</a:t>
            </a:fld>
            <a:endParaRPr lang="zh-TW" altLang="en-US"/>
          </a:p>
        </p:txBody>
      </p:sp>
      <p:pic>
        <p:nvPicPr>
          <p:cNvPr id="8" name="圖片 7">
            <a:extLst>
              <a:ext uri="{FF2B5EF4-FFF2-40B4-BE49-F238E27FC236}">
                <a16:creationId xmlns:a16="http://schemas.microsoft.com/office/drawing/2014/main" id="{AF33BA9F-07FA-4A53-BD93-53C5A9C80A87}"/>
              </a:ext>
            </a:extLst>
          </p:cNvPr>
          <p:cNvPicPr>
            <a:picLocks noChangeAspect="1"/>
          </p:cNvPicPr>
          <p:nvPr/>
        </p:nvPicPr>
        <p:blipFill rotWithShape="1">
          <a:blip r:embed="rId3"/>
          <a:srcRect b="29541"/>
          <a:stretch/>
        </p:blipFill>
        <p:spPr>
          <a:xfrm>
            <a:off x="2958230" y="1607473"/>
            <a:ext cx="6275540" cy="4832093"/>
          </a:xfrm>
          <a:prstGeom prst="rect">
            <a:avLst/>
          </a:prstGeom>
        </p:spPr>
      </p:pic>
    </p:spTree>
    <p:extLst>
      <p:ext uri="{BB962C8B-B14F-4D97-AF65-F5344CB8AC3E}">
        <p14:creationId xmlns:p14="http://schemas.microsoft.com/office/powerpoint/2010/main" val="298968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200" y="365125"/>
            <a:ext cx="11353800" cy="1325563"/>
          </a:xfrm>
        </p:spPr>
        <p:txBody>
          <a:bodyPr/>
          <a:lstStyle/>
          <a:p>
            <a:r>
              <a:rPr lang="en-US" altLang="zh-TW" b="1" dirty="0"/>
              <a:t>Mesoscale background field</a:t>
            </a:r>
            <a:r>
              <a:rPr lang="zh-TW" altLang="en-US" b="1" dirty="0"/>
              <a:t> </a:t>
            </a:r>
            <a:r>
              <a:rPr lang="en-US" altLang="zh-TW" b="1" dirty="0"/>
              <a:t>/</a:t>
            </a:r>
            <a:r>
              <a:rPr lang="zh-TW" altLang="en-US" b="1" dirty="0"/>
              <a:t> </a:t>
            </a:r>
            <a:r>
              <a:rPr lang="en-US" altLang="zh-TW" b="1" dirty="0"/>
              <a:t>VDRAS model setup</a:t>
            </a: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8</a:t>
            </a:fld>
            <a:endParaRPr lang="zh-TW" altLang="en-US"/>
          </a:p>
        </p:txBody>
      </p:sp>
      <p:pic>
        <p:nvPicPr>
          <p:cNvPr id="3" name="圖片 2">
            <a:extLst>
              <a:ext uri="{FF2B5EF4-FFF2-40B4-BE49-F238E27FC236}">
                <a16:creationId xmlns:a16="http://schemas.microsoft.com/office/drawing/2014/main" id="{51132A25-4AAF-46B3-9437-5A4D3196167C}"/>
              </a:ext>
            </a:extLst>
          </p:cNvPr>
          <p:cNvPicPr>
            <a:picLocks noChangeAspect="1"/>
          </p:cNvPicPr>
          <p:nvPr/>
        </p:nvPicPr>
        <p:blipFill>
          <a:blip r:embed="rId3"/>
          <a:stretch>
            <a:fillRect/>
          </a:stretch>
        </p:blipFill>
        <p:spPr>
          <a:xfrm>
            <a:off x="4108037" y="2075499"/>
            <a:ext cx="6827691" cy="3706462"/>
          </a:xfrm>
          <a:prstGeom prst="rect">
            <a:avLst/>
          </a:prstGeom>
        </p:spPr>
      </p:pic>
    </p:spTree>
    <p:extLst>
      <p:ext uri="{BB962C8B-B14F-4D97-AF65-F5344CB8AC3E}">
        <p14:creationId xmlns:p14="http://schemas.microsoft.com/office/powerpoint/2010/main" val="95589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9DDB3-0265-47A5-BE5F-391EBDE4668E}"/>
              </a:ext>
            </a:extLst>
          </p:cNvPr>
          <p:cNvSpPr>
            <a:spLocks noGrp="1"/>
          </p:cNvSpPr>
          <p:nvPr>
            <p:ph type="title"/>
          </p:nvPr>
        </p:nvSpPr>
        <p:spPr>
          <a:xfrm>
            <a:off x="838200" y="365125"/>
            <a:ext cx="11172568" cy="1325563"/>
          </a:xfrm>
        </p:spPr>
        <p:txBody>
          <a:bodyPr/>
          <a:lstStyle/>
          <a:p>
            <a:r>
              <a:rPr lang="en-US" altLang="zh-TW" b="1" dirty="0"/>
              <a:t>Mesoscale background field</a:t>
            </a:r>
            <a:r>
              <a:rPr lang="zh-TW" altLang="en-US" b="1" dirty="0"/>
              <a:t> </a:t>
            </a:r>
            <a:r>
              <a:rPr lang="en-US" altLang="zh-TW" b="1" dirty="0"/>
              <a:t>/</a:t>
            </a:r>
            <a:r>
              <a:rPr lang="zh-TW" altLang="en-US" b="1" dirty="0"/>
              <a:t> </a:t>
            </a:r>
            <a:r>
              <a:rPr lang="en-US" altLang="zh-TW" b="1" dirty="0"/>
              <a:t>VDRAS model setup</a:t>
            </a:r>
            <a:endParaRPr lang="zh-TW" altLang="en-US"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12C1B48-BDCC-425A-8FB2-5283C67ADB98}"/>
              </a:ext>
            </a:extLst>
          </p:cNvPr>
          <p:cNvSpPr>
            <a:spLocks noGrp="1"/>
          </p:cNvSpPr>
          <p:nvPr>
            <p:ph type="sldNum" sz="quarter" idx="12"/>
          </p:nvPr>
        </p:nvSpPr>
        <p:spPr/>
        <p:txBody>
          <a:bodyPr/>
          <a:lstStyle/>
          <a:p>
            <a:fld id="{A8F58617-C049-4131-B4F0-14FCF3B915F8}" type="slidenum">
              <a:rPr lang="zh-TW" altLang="en-US" smtClean="0"/>
              <a:t>9</a:t>
            </a:fld>
            <a:endParaRPr lang="zh-TW" altLang="en-US"/>
          </a:p>
        </p:txBody>
      </p:sp>
      <p:pic>
        <p:nvPicPr>
          <p:cNvPr id="7" name="圖片 6">
            <a:extLst>
              <a:ext uri="{FF2B5EF4-FFF2-40B4-BE49-F238E27FC236}">
                <a16:creationId xmlns:a16="http://schemas.microsoft.com/office/drawing/2014/main" id="{92605D7F-C992-4F76-8DBC-F7DC79BD3119}"/>
              </a:ext>
            </a:extLst>
          </p:cNvPr>
          <p:cNvPicPr>
            <a:picLocks noChangeAspect="1"/>
          </p:cNvPicPr>
          <p:nvPr/>
        </p:nvPicPr>
        <p:blipFill>
          <a:blip r:embed="rId3"/>
          <a:stretch>
            <a:fillRect/>
          </a:stretch>
        </p:blipFill>
        <p:spPr>
          <a:xfrm>
            <a:off x="2230831" y="1288072"/>
            <a:ext cx="7730338" cy="5554110"/>
          </a:xfrm>
          <a:prstGeom prst="rect">
            <a:avLst/>
          </a:prstGeom>
        </p:spPr>
      </p:pic>
    </p:spTree>
    <p:extLst>
      <p:ext uri="{BB962C8B-B14F-4D97-AF65-F5344CB8AC3E}">
        <p14:creationId xmlns:p14="http://schemas.microsoft.com/office/powerpoint/2010/main" val="40073316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5327</TotalTime>
  <Words>5863</Words>
  <Application>Microsoft Office PowerPoint</Application>
  <PresentationFormat>寬螢幕</PresentationFormat>
  <Paragraphs>226</Paragraphs>
  <Slides>29</Slides>
  <Notes>29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29</vt:i4>
      </vt:variant>
    </vt:vector>
  </HeadingPairs>
  <TitlesOfParts>
    <vt:vector size="37" baseType="lpstr">
      <vt:lpstr>微軟正黑體</vt:lpstr>
      <vt:lpstr>新細明體</vt:lpstr>
      <vt:lpstr>Arial</vt:lpstr>
      <vt:lpstr>Calibri</vt:lpstr>
      <vt:lpstr>Calibri Light</vt:lpstr>
      <vt:lpstr>Times New Roman</vt:lpstr>
      <vt:lpstr>Wingdings</vt:lpstr>
      <vt:lpstr>Office 佈景主題</vt:lpstr>
      <vt:lpstr>Precipitation Forecasting Using Doppler Radar Data, a Cloud Model with Adjoint, and the Weather Research and Forecasting Model: Real Case Studies during SoWMEX in Taiwan</vt:lpstr>
      <vt:lpstr>Outline</vt:lpstr>
      <vt:lpstr>Introduction</vt:lpstr>
      <vt:lpstr>VDRAS</vt:lpstr>
      <vt:lpstr>VDRAS</vt:lpstr>
      <vt:lpstr>Case 1 : SoWMEX IOP 8</vt:lpstr>
      <vt:lpstr>Mesoscale background field / VDRAS model setup</vt:lpstr>
      <vt:lpstr>Mesoscale background field / VDRAS model setup</vt:lpstr>
      <vt:lpstr>Mesoscale background field / VDRAS model setup</vt:lpstr>
      <vt:lpstr>Indices for quantitative</vt:lpstr>
      <vt:lpstr>Indices for quantitative</vt:lpstr>
      <vt:lpstr>Sensitivity to the background fields</vt:lpstr>
      <vt:lpstr>Sensitivity to the background fields</vt:lpstr>
      <vt:lpstr>Sensitivity to the background fields</vt:lpstr>
      <vt:lpstr>Sensitivity to the background fields</vt:lpstr>
      <vt:lpstr>Sensitivity to the background fields</vt:lpstr>
      <vt:lpstr>Sensitivity to the background fields</vt:lpstr>
      <vt:lpstr>Sensitivity to the background fields</vt:lpstr>
      <vt:lpstr>Sensitivity to the background fields</vt:lpstr>
      <vt:lpstr>Sensitivity to the background fields</vt:lpstr>
      <vt:lpstr>Sensitivity to the background fields</vt:lpstr>
      <vt:lpstr>Merging VDRAS with WRF</vt:lpstr>
      <vt:lpstr>Merging VDRAS with WRF</vt:lpstr>
      <vt:lpstr>Merging VDRAS with WRF</vt:lpstr>
      <vt:lpstr>Merging VDRAS with WRF</vt:lpstr>
      <vt:lpstr>Case 2 : SoWMEX IOP 4</vt:lpstr>
      <vt:lpstr>Summary</vt:lpstr>
      <vt:lpstr>Summary</vt:lpstr>
      <vt:lpstr>Thank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MetNet: _x000b_A Neural Weather Model for_x000b_Precipitation Forecasting</dc:title>
  <dc:creator>user</dc:creator>
  <cp:lastModifiedBy>user</cp:lastModifiedBy>
  <cp:revision>316</cp:revision>
  <dcterms:created xsi:type="dcterms:W3CDTF">2021-10-27T04:37:38Z</dcterms:created>
  <dcterms:modified xsi:type="dcterms:W3CDTF">2021-12-21T18:11:42Z</dcterms:modified>
</cp:coreProperties>
</file>